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68" r:id="rId4"/>
    <p:sldId id="272" r:id="rId5"/>
    <p:sldId id="273" r:id="rId6"/>
    <p:sldId id="274" r:id="rId7"/>
    <p:sldId id="275" r:id="rId8"/>
    <p:sldId id="269" r:id="rId9"/>
    <p:sldId id="276" r:id="rId10"/>
    <p:sldId id="277" r:id="rId11"/>
    <p:sldId id="278" r:id="rId12"/>
    <p:sldId id="279" r:id="rId13"/>
    <p:sldId id="280" r:id="rId14"/>
  </p:sldIdLst>
  <p:sldSz cx="12192000" cy="6858000"/>
  <p:notesSz cx="6858000" cy="9144000"/>
  <p:embeddedFontLst>
    <p:embeddedFont>
      <p:font typeface="Barlow Condensed" panose="00000506000000000000" pitchFamily="2" charset="0"/>
      <p:regular r:id="rId16"/>
      <p:bold r:id="rId17"/>
      <p:italic r:id="rId18"/>
      <p:boldItalic r:id="rId19"/>
    </p:embeddedFont>
    <p:embeddedFont>
      <p:font typeface="Chelsea Market" panose="020B0604020202020204" charset="0"/>
      <p:regular r:id="rId20"/>
    </p:embeddedFont>
    <p:embeddedFont>
      <p:font typeface="Coming Soon" panose="020B0604020202020204"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iOBSzMLQPWj9ov85lkxqbcslSPy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98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 name="Google Shape;2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58261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69779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4359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7444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84976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089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30534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8437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8877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20347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44090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2"/>
        <p:cNvGrpSpPr/>
        <p:nvPr/>
      </p:nvGrpSpPr>
      <p:grpSpPr>
        <a:xfrm>
          <a:off x="0" y="0"/>
          <a:ext cx="0" cy="0"/>
          <a:chOff x="0" y="0"/>
          <a:chExt cx="0" cy="0"/>
        </a:xfrm>
      </p:grpSpPr>
      <p:sp>
        <p:nvSpPr>
          <p:cNvPr id="13" name="Google Shape;13;p22"/>
          <p:cNvSpPr txBox="1">
            <a:spLocks noGrp="1"/>
          </p:cNvSpPr>
          <p:nvPr>
            <p:ph type="title"/>
          </p:nvPr>
        </p:nvSpPr>
        <p:spPr>
          <a:xfrm>
            <a:off x="3498300" y="1591025"/>
            <a:ext cx="5195400" cy="1230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a:endParaRPr/>
          </a:p>
        </p:txBody>
      </p:sp>
      <p:sp>
        <p:nvSpPr>
          <p:cNvPr id="14" name="Google Shape;14;p22"/>
          <p:cNvSpPr txBox="1">
            <a:spLocks noGrp="1"/>
          </p:cNvSpPr>
          <p:nvPr>
            <p:ph type="subTitle" idx="1"/>
          </p:nvPr>
        </p:nvSpPr>
        <p:spPr>
          <a:xfrm>
            <a:off x="496175" y="5663050"/>
            <a:ext cx="11281200" cy="717900"/>
          </a:xfrm>
          <a:prstGeom prst="rect">
            <a:avLst/>
          </a:prstGeom>
          <a:noFill/>
          <a:ln>
            <a:noFill/>
          </a:ln>
        </p:spPr>
        <p:txBody>
          <a:bodyPr spcFirstLastPara="1" wrap="square" lIns="121900" tIns="121900" rIns="121900" bIns="121900" anchor="t" anchorCtr="0">
            <a:noAutofit/>
          </a:bodyPr>
          <a:lstStyle>
            <a:lvl1pPr lvl="0" algn="ctr">
              <a:lnSpc>
                <a:spcPct val="115000"/>
              </a:lnSpc>
              <a:spcBef>
                <a:spcPts val="0"/>
              </a:spcBef>
              <a:spcAft>
                <a:spcPts val="0"/>
              </a:spcAft>
              <a:buSzPts val="1900"/>
              <a:buNone/>
              <a:defRPr/>
            </a:lvl1pPr>
            <a:lvl2pPr lvl="1" algn="ctr">
              <a:lnSpc>
                <a:spcPct val="115000"/>
              </a:lnSpc>
              <a:spcBef>
                <a:spcPts val="2100"/>
              </a:spcBef>
              <a:spcAft>
                <a:spcPts val="0"/>
              </a:spcAft>
              <a:buSzPts val="1900"/>
              <a:buNone/>
              <a:defRPr/>
            </a:lvl2pPr>
            <a:lvl3pPr lvl="2" algn="ctr">
              <a:lnSpc>
                <a:spcPct val="115000"/>
              </a:lnSpc>
              <a:spcBef>
                <a:spcPts val="2100"/>
              </a:spcBef>
              <a:spcAft>
                <a:spcPts val="0"/>
              </a:spcAft>
              <a:buSzPts val="1900"/>
              <a:buNone/>
              <a:defRPr/>
            </a:lvl3pPr>
            <a:lvl4pPr lvl="3" algn="ctr">
              <a:lnSpc>
                <a:spcPct val="115000"/>
              </a:lnSpc>
              <a:spcBef>
                <a:spcPts val="2100"/>
              </a:spcBef>
              <a:spcAft>
                <a:spcPts val="0"/>
              </a:spcAft>
              <a:buSzPts val="1900"/>
              <a:buNone/>
              <a:defRPr/>
            </a:lvl4pPr>
            <a:lvl5pPr lvl="4" algn="ctr">
              <a:lnSpc>
                <a:spcPct val="115000"/>
              </a:lnSpc>
              <a:spcBef>
                <a:spcPts val="2100"/>
              </a:spcBef>
              <a:spcAft>
                <a:spcPts val="0"/>
              </a:spcAft>
              <a:buSzPts val="1900"/>
              <a:buNone/>
              <a:defRPr/>
            </a:lvl5pPr>
            <a:lvl6pPr lvl="5" algn="ctr">
              <a:lnSpc>
                <a:spcPct val="115000"/>
              </a:lnSpc>
              <a:spcBef>
                <a:spcPts val="2100"/>
              </a:spcBef>
              <a:spcAft>
                <a:spcPts val="0"/>
              </a:spcAft>
              <a:buSzPts val="1900"/>
              <a:buNone/>
              <a:defRPr/>
            </a:lvl6pPr>
            <a:lvl7pPr lvl="6" algn="ctr">
              <a:lnSpc>
                <a:spcPct val="115000"/>
              </a:lnSpc>
              <a:spcBef>
                <a:spcPts val="2100"/>
              </a:spcBef>
              <a:spcAft>
                <a:spcPts val="0"/>
              </a:spcAft>
              <a:buSzPts val="1900"/>
              <a:buNone/>
              <a:defRPr/>
            </a:lvl7pPr>
            <a:lvl8pPr lvl="7" algn="ctr">
              <a:lnSpc>
                <a:spcPct val="115000"/>
              </a:lnSpc>
              <a:spcBef>
                <a:spcPts val="2100"/>
              </a:spcBef>
              <a:spcAft>
                <a:spcPts val="0"/>
              </a:spcAft>
              <a:buSzPts val="1900"/>
              <a:buNone/>
              <a:defRPr/>
            </a:lvl8pPr>
            <a:lvl9pPr lvl="8" algn="ctr">
              <a:lnSpc>
                <a:spcPct val="115000"/>
              </a:lnSpc>
              <a:spcBef>
                <a:spcPts val="2100"/>
              </a:spcBef>
              <a:spcAft>
                <a:spcPts val="2100"/>
              </a:spcAft>
              <a:buSzPts val="19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1 1">
  <p:cSld name="CUSTOM_18_1_1">
    <p:spTree>
      <p:nvGrpSpPr>
        <p:cNvPr id="1" name="Shape 15"/>
        <p:cNvGrpSpPr/>
        <p:nvPr/>
      </p:nvGrpSpPr>
      <p:grpSpPr>
        <a:xfrm>
          <a:off x="0" y="0"/>
          <a:ext cx="0" cy="0"/>
          <a:chOff x="0" y="0"/>
          <a:chExt cx="0" cy="0"/>
        </a:xfrm>
      </p:grpSpPr>
      <p:sp>
        <p:nvSpPr>
          <p:cNvPr id="16" name="Google Shape;16;p23"/>
          <p:cNvSpPr txBox="1">
            <a:spLocks noGrp="1"/>
          </p:cNvSpPr>
          <p:nvPr>
            <p:ph type="title"/>
          </p:nvPr>
        </p:nvSpPr>
        <p:spPr>
          <a:xfrm>
            <a:off x="415650" y="421105"/>
            <a:ext cx="11360700" cy="1230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a:endParaRPr/>
          </a:p>
        </p:txBody>
      </p:sp>
      <p:sp>
        <p:nvSpPr>
          <p:cNvPr id="17" name="Google Shape;17;p23"/>
          <p:cNvSpPr/>
          <p:nvPr/>
        </p:nvSpPr>
        <p:spPr>
          <a:xfrm>
            <a:off x="0" y="6563875"/>
            <a:ext cx="12192000" cy="294000"/>
          </a:xfrm>
          <a:prstGeom prst="trapezoid">
            <a:avLst>
              <a:gd name="adj" fmla="val 107636"/>
            </a:avLst>
          </a:prstGeom>
          <a:solidFill>
            <a:srgbClr val="3B3B3B"/>
          </a:solidFill>
          <a:ln w="9525" cap="flat" cmpd="sng">
            <a:solidFill>
              <a:schemeClr val="dk1"/>
            </a:solidFill>
            <a:prstDash val="solid"/>
            <a:round/>
            <a:headEnd type="none" w="sm" len="sm"/>
            <a:tailEnd type="none" w="sm" len="sm"/>
          </a:ln>
          <a:effectLst>
            <a:outerShdw blurRad="50800" dist="38100" dir="16200000"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3"/>
          <p:cNvSpPr/>
          <p:nvPr/>
        </p:nvSpPr>
        <p:spPr>
          <a:xfrm rot="5400000">
            <a:off x="-3282000" y="3282000"/>
            <a:ext cx="6858000" cy="294000"/>
          </a:xfrm>
          <a:prstGeom prst="trapezoid">
            <a:avLst>
              <a:gd name="adj" fmla="val 93614"/>
            </a:avLst>
          </a:prstGeom>
          <a:solidFill>
            <a:srgbClr val="3B3B3B"/>
          </a:solidFill>
          <a:ln w="9525" cap="flat" cmpd="sng">
            <a:solidFill>
              <a:schemeClr val="dk1"/>
            </a:solidFill>
            <a:prstDash val="solid"/>
            <a:round/>
            <a:headEnd type="none" w="sm" len="sm"/>
            <a:tailEnd type="none" w="sm" len="sm"/>
          </a:ln>
          <a:effectLst>
            <a:outerShdw blurRad="50800" dist="38100" algn="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3"/>
          <p:cNvSpPr/>
          <p:nvPr/>
        </p:nvSpPr>
        <p:spPr>
          <a:xfrm rot="10800000">
            <a:off x="0" y="0"/>
            <a:ext cx="12192000" cy="294000"/>
          </a:xfrm>
          <a:prstGeom prst="trapezoid">
            <a:avLst>
              <a:gd name="adj" fmla="val 107636"/>
            </a:avLst>
          </a:prstGeom>
          <a:solidFill>
            <a:srgbClr val="3B3B3B"/>
          </a:solidFill>
          <a:ln w="9525" cap="flat" cmpd="sng">
            <a:solidFill>
              <a:schemeClr val="dk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3"/>
          <p:cNvSpPr/>
          <p:nvPr/>
        </p:nvSpPr>
        <p:spPr>
          <a:xfrm rot="-5400000" flipH="1">
            <a:off x="8615950" y="3282000"/>
            <a:ext cx="6858000" cy="294000"/>
          </a:xfrm>
          <a:prstGeom prst="trapezoid">
            <a:avLst>
              <a:gd name="adj" fmla="val 93614"/>
            </a:avLst>
          </a:prstGeom>
          <a:solidFill>
            <a:srgbClr val="3B3B3B"/>
          </a:solidFill>
          <a:ln w="9525" cap="flat" cmpd="sng">
            <a:solidFill>
              <a:schemeClr val="dk1"/>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8E8E8"/>
        </a:solidFill>
        <a:effectLst/>
      </p:bgPr>
    </p:bg>
    <p:spTree>
      <p:nvGrpSpPr>
        <p:cNvPr id="1" name="Shape 5"/>
        <p:cNvGrpSpPr/>
        <p:nvPr/>
      </p:nvGrpSpPr>
      <p:grpSpPr>
        <a:xfrm>
          <a:off x="0" y="0"/>
          <a:ext cx="0" cy="0"/>
          <a:chOff x="0" y="0"/>
          <a:chExt cx="0" cy="0"/>
        </a:xfrm>
      </p:grpSpPr>
      <p:pic>
        <p:nvPicPr>
          <p:cNvPr id="6" name="Google Shape;6;p21"/>
          <p:cNvPicPr preferRelativeResize="0"/>
          <p:nvPr/>
        </p:nvPicPr>
        <p:blipFill rotWithShape="1">
          <a:blip r:embed="rId4">
            <a:alphaModFix/>
          </a:blip>
          <a:srcRect/>
          <a:stretch/>
        </p:blipFill>
        <p:spPr>
          <a:xfrm>
            <a:off x="200578" y="189420"/>
            <a:ext cx="11830683" cy="6470952"/>
          </a:xfrm>
          <a:prstGeom prst="rect">
            <a:avLst/>
          </a:prstGeom>
          <a:noFill/>
          <a:ln>
            <a:noFill/>
          </a:ln>
        </p:spPr>
      </p:pic>
      <p:pic>
        <p:nvPicPr>
          <p:cNvPr id="7" name="Google Shape;7;p21"/>
          <p:cNvPicPr preferRelativeResize="0"/>
          <p:nvPr/>
        </p:nvPicPr>
        <p:blipFill rotWithShape="1">
          <a:blip r:embed="rId5">
            <a:alphaModFix/>
          </a:blip>
          <a:srcRect t="289"/>
          <a:stretch/>
        </p:blipFill>
        <p:spPr>
          <a:xfrm rot="5400000">
            <a:off x="2697455" y="-2702130"/>
            <a:ext cx="6853373" cy="12257636"/>
          </a:xfrm>
          <a:custGeom>
            <a:avLst/>
            <a:gdLst/>
            <a:ahLst/>
            <a:cxnLst/>
            <a:rect l="l" t="t" r="r" b="b"/>
            <a:pathLst>
              <a:path w="6853373" h="12288357" extrusionOk="0">
                <a:moveTo>
                  <a:pt x="300866" y="11963891"/>
                </a:moveTo>
                <a:lnTo>
                  <a:pt x="6565981" y="11963891"/>
                </a:lnTo>
                <a:lnTo>
                  <a:pt x="6565981" y="324464"/>
                </a:lnTo>
                <a:lnTo>
                  <a:pt x="300866" y="324464"/>
                </a:lnTo>
                <a:close/>
                <a:moveTo>
                  <a:pt x="0" y="12288357"/>
                </a:moveTo>
                <a:lnTo>
                  <a:pt x="0" y="0"/>
                </a:lnTo>
                <a:lnTo>
                  <a:pt x="6853373" y="0"/>
                </a:lnTo>
                <a:lnTo>
                  <a:pt x="6853373" y="12288357"/>
                </a:lnTo>
                <a:close/>
              </a:path>
            </a:pathLst>
          </a:custGeom>
          <a:noFill/>
          <a:ln>
            <a:noFill/>
          </a:ln>
          <a:effectLst>
            <a:outerShdw blurRad="50800" dist="38100" dir="13500000" algn="br" rotWithShape="0">
              <a:srgbClr val="000000">
                <a:alpha val="40000"/>
              </a:srgbClr>
            </a:outerShdw>
          </a:effectLst>
        </p:spPr>
      </p:pic>
      <p:sp>
        <p:nvSpPr>
          <p:cNvPr id="8" name="Google Shape;8;p2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1pPr>
            <a:lvl2pPr marR="0" lvl="1"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2pPr>
            <a:lvl3pPr marR="0" lvl="2"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3pPr>
            <a:lvl4pPr marR="0" lvl="3"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4pPr>
            <a:lvl5pPr marR="0" lvl="4"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5pPr>
            <a:lvl6pPr marR="0" lvl="5"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6pPr>
            <a:lvl7pPr marR="0" lvl="6"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7pPr>
            <a:lvl8pPr marR="0" lvl="7"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8pPr>
            <a:lvl9pPr marR="0" lvl="8"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9pPr>
          </a:lstStyle>
          <a:p>
            <a:endParaRPr/>
          </a:p>
        </p:txBody>
      </p:sp>
      <p:sp>
        <p:nvSpPr>
          <p:cNvPr id="9" name="Google Shape;9;p2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55600" algn="l" rtl="0">
              <a:lnSpc>
                <a:spcPct val="115000"/>
              </a:lnSpc>
              <a:spcBef>
                <a:spcPts val="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1pPr>
            <a:lvl2pPr marL="914400" marR="0" lvl="1" indent="-355600" algn="l" rtl="0">
              <a:lnSpc>
                <a:spcPct val="115000"/>
              </a:lnSpc>
              <a:spcBef>
                <a:spcPts val="210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2pPr>
            <a:lvl3pPr marL="1371600" marR="0" lvl="2" indent="-355600" algn="l" rtl="0">
              <a:lnSpc>
                <a:spcPct val="115000"/>
              </a:lnSpc>
              <a:spcBef>
                <a:spcPts val="210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3pPr>
            <a:lvl4pPr marL="1828800" marR="0" lvl="3" indent="-355600" algn="l" rtl="0">
              <a:lnSpc>
                <a:spcPct val="115000"/>
              </a:lnSpc>
              <a:spcBef>
                <a:spcPts val="210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4pPr>
            <a:lvl5pPr marL="2286000" marR="0" lvl="4" indent="-355600" algn="l" rtl="0">
              <a:lnSpc>
                <a:spcPct val="115000"/>
              </a:lnSpc>
              <a:spcBef>
                <a:spcPts val="210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5pPr>
            <a:lvl6pPr marL="2743200" marR="0" lvl="5" indent="-355600" algn="l" rtl="0">
              <a:lnSpc>
                <a:spcPct val="115000"/>
              </a:lnSpc>
              <a:spcBef>
                <a:spcPts val="210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6pPr>
            <a:lvl7pPr marL="3200400" marR="0" lvl="6" indent="-355600" algn="l" rtl="0">
              <a:lnSpc>
                <a:spcPct val="115000"/>
              </a:lnSpc>
              <a:spcBef>
                <a:spcPts val="210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7pPr>
            <a:lvl8pPr marL="3657600" marR="0" lvl="7" indent="-355600" algn="l" rtl="0">
              <a:lnSpc>
                <a:spcPct val="115000"/>
              </a:lnSpc>
              <a:spcBef>
                <a:spcPts val="210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8pPr>
            <a:lvl9pPr marL="4114800" marR="0" lvl="8" indent="-355600" algn="l" rtl="0">
              <a:lnSpc>
                <a:spcPct val="115000"/>
              </a:lnSpc>
              <a:spcBef>
                <a:spcPts val="2100"/>
              </a:spcBef>
              <a:spcAft>
                <a:spcPts val="210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9pPr>
          </a:lstStyle>
          <a:p>
            <a:endParaRPr/>
          </a:p>
        </p:txBody>
      </p:sp>
      <p:sp>
        <p:nvSpPr>
          <p:cNvPr id="10" name="Google Shape;10;p2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21"/>
          <p:cNvSpPr txBox="1"/>
          <p:nvPr/>
        </p:nvSpPr>
        <p:spPr>
          <a:xfrm rot="5400000">
            <a:off x="-374550" y="5893700"/>
            <a:ext cx="1579800" cy="37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999999"/>
                </a:solidFill>
                <a:latin typeface="Barlow Condensed"/>
                <a:ea typeface="Barlow Condensed"/>
                <a:cs typeface="Barlow Condensed"/>
                <a:sym typeface="Barlow Condensed"/>
              </a:rPr>
              <a:t>SLIDESMANIA.COM</a:t>
            </a:r>
            <a:endParaRPr sz="1400" b="0" i="0" u="none" strike="noStrike" cap="none">
              <a:solidFill>
                <a:srgbClr val="999999"/>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web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Google Shape;25;p1"/>
          <p:cNvSpPr txBox="1">
            <a:spLocks noGrp="1"/>
          </p:cNvSpPr>
          <p:nvPr>
            <p:ph type="title"/>
          </p:nvPr>
        </p:nvSpPr>
        <p:spPr>
          <a:xfrm>
            <a:off x="2175228" y="3665306"/>
            <a:ext cx="7841541" cy="1075505"/>
          </a:xfrm>
          <a:prstGeom prst="rect">
            <a:avLst/>
          </a:prstGeom>
          <a:solidFill>
            <a:schemeClr val="bg1"/>
          </a:solid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7000"/>
              <a:buNone/>
            </a:pPr>
            <a:r>
              <a:rPr lang="en-US" sz="5400" b="1" i="0" dirty="0">
                <a:solidFill>
                  <a:srgbClr val="0A98A4"/>
                </a:solidFill>
                <a:latin typeface="+mn-lt"/>
                <a:ea typeface="Chelsea Market"/>
                <a:cs typeface="Chelsea Market"/>
                <a:sym typeface="Chelsea Market"/>
              </a:rPr>
              <a:t>KELOMPOK 6</a:t>
            </a:r>
            <a:endParaRPr sz="19900" dirty="0">
              <a:latin typeface="+mn-lt"/>
              <a:ea typeface="Chelsea Market"/>
              <a:cs typeface="Chelsea Market"/>
              <a:sym typeface="Chelsea Market"/>
            </a:endParaRPr>
          </a:p>
        </p:txBody>
      </p:sp>
      <p:pic>
        <p:nvPicPr>
          <p:cNvPr id="26" name="Google Shape;26;p1" descr="Si Paling Belajar | MySkill"/>
          <p:cNvPicPr preferRelativeResize="0"/>
          <p:nvPr/>
        </p:nvPicPr>
        <p:blipFill rotWithShape="1">
          <a:blip r:embed="rId3">
            <a:alphaModFix/>
          </a:blip>
          <a:srcRect/>
          <a:stretch/>
        </p:blipFill>
        <p:spPr>
          <a:xfrm>
            <a:off x="10476039" y="6003110"/>
            <a:ext cx="1293164" cy="449062"/>
          </a:xfrm>
          <a:prstGeom prst="rect">
            <a:avLst/>
          </a:prstGeom>
          <a:noFill/>
          <a:ln>
            <a:noFill/>
          </a:ln>
        </p:spPr>
      </p:pic>
      <p:sp>
        <p:nvSpPr>
          <p:cNvPr id="2" name="Google Shape;25;p1">
            <a:extLst>
              <a:ext uri="{FF2B5EF4-FFF2-40B4-BE49-F238E27FC236}">
                <a16:creationId xmlns:a16="http://schemas.microsoft.com/office/drawing/2014/main" id="{40DFE71B-E9C5-743E-BE6C-D670932F855D}"/>
              </a:ext>
            </a:extLst>
          </p:cNvPr>
          <p:cNvSpPr txBox="1">
            <a:spLocks/>
          </p:cNvSpPr>
          <p:nvPr/>
        </p:nvSpPr>
        <p:spPr>
          <a:xfrm>
            <a:off x="2175229" y="1904858"/>
            <a:ext cx="7841541" cy="1668130"/>
          </a:xfrm>
          <a:prstGeom prst="rect">
            <a:avLst/>
          </a:prstGeom>
          <a:solidFill>
            <a:srgbClr val="0A98A4"/>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Chelsea Market"/>
              <a:buNone/>
              <a:defRPr sz="6000" b="0" i="0" u="none" strike="noStrike" cap="none">
                <a:solidFill>
                  <a:schemeClr val="accent6"/>
                </a:solidFill>
                <a:latin typeface="Chelsea Market"/>
                <a:ea typeface="Chelsea Market"/>
                <a:cs typeface="Chelsea Market"/>
                <a:sym typeface="Chelsea Market"/>
              </a:defRPr>
            </a:lvl1pPr>
            <a:lvl2pPr marR="0" lvl="1" algn="ctr" rtl="0">
              <a:lnSpc>
                <a:spcPct val="100000"/>
              </a:lnSpc>
              <a:spcBef>
                <a:spcPts val="0"/>
              </a:spcBef>
              <a:spcAft>
                <a:spcPts val="0"/>
              </a:spcAft>
              <a:buClr>
                <a:schemeClr val="accent6"/>
              </a:buClr>
              <a:buSzPts val="9000"/>
              <a:buFont typeface="Chelsea Market"/>
              <a:buNone/>
              <a:defRPr sz="9000" b="0" i="0" u="none" strike="noStrike" cap="none">
                <a:solidFill>
                  <a:schemeClr val="accent6"/>
                </a:solidFill>
                <a:latin typeface="Chelsea Market"/>
                <a:ea typeface="Chelsea Market"/>
                <a:cs typeface="Chelsea Market"/>
                <a:sym typeface="Chelsea Market"/>
              </a:defRPr>
            </a:lvl2pPr>
            <a:lvl3pPr marR="0" lvl="2" algn="ctr" rtl="0">
              <a:lnSpc>
                <a:spcPct val="100000"/>
              </a:lnSpc>
              <a:spcBef>
                <a:spcPts val="0"/>
              </a:spcBef>
              <a:spcAft>
                <a:spcPts val="0"/>
              </a:spcAft>
              <a:buClr>
                <a:schemeClr val="accent6"/>
              </a:buClr>
              <a:buSzPts val="9000"/>
              <a:buFont typeface="Chelsea Market"/>
              <a:buNone/>
              <a:defRPr sz="9000" b="0" i="0" u="none" strike="noStrike" cap="none">
                <a:solidFill>
                  <a:schemeClr val="accent6"/>
                </a:solidFill>
                <a:latin typeface="Chelsea Market"/>
                <a:ea typeface="Chelsea Market"/>
                <a:cs typeface="Chelsea Market"/>
                <a:sym typeface="Chelsea Market"/>
              </a:defRPr>
            </a:lvl3pPr>
            <a:lvl4pPr marR="0" lvl="3" algn="ctr" rtl="0">
              <a:lnSpc>
                <a:spcPct val="100000"/>
              </a:lnSpc>
              <a:spcBef>
                <a:spcPts val="0"/>
              </a:spcBef>
              <a:spcAft>
                <a:spcPts val="0"/>
              </a:spcAft>
              <a:buClr>
                <a:schemeClr val="accent6"/>
              </a:buClr>
              <a:buSzPts val="9000"/>
              <a:buFont typeface="Chelsea Market"/>
              <a:buNone/>
              <a:defRPr sz="9000" b="0" i="0" u="none" strike="noStrike" cap="none">
                <a:solidFill>
                  <a:schemeClr val="accent6"/>
                </a:solidFill>
                <a:latin typeface="Chelsea Market"/>
                <a:ea typeface="Chelsea Market"/>
                <a:cs typeface="Chelsea Market"/>
                <a:sym typeface="Chelsea Market"/>
              </a:defRPr>
            </a:lvl4pPr>
            <a:lvl5pPr marR="0" lvl="4" algn="ctr" rtl="0">
              <a:lnSpc>
                <a:spcPct val="100000"/>
              </a:lnSpc>
              <a:spcBef>
                <a:spcPts val="0"/>
              </a:spcBef>
              <a:spcAft>
                <a:spcPts val="0"/>
              </a:spcAft>
              <a:buClr>
                <a:schemeClr val="accent6"/>
              </a:buClr>
              <a:buSzPts val="9000"/>
              <a:buFont typeface="Chelsea Market"/>
              <a:buNone/>
              <a:defRPr sz="9000" b="0" i="0" u="none" strike="noStrike" cap="none">
                <a:solidFill>
                  <a:schemeClr val="accent6"/>
                </a:solidFill>
                <a:latin typeface="Chelsea Market"/>
                <a:ea typeface="Chelsea Market"/>
                <a:cs typeface="Chelsea Market"/>
                <a:sym typeface="Chelsea Market"/>
              </a:defRPr>
            </a:lvl5pPr>
            <a:lvl6pPr marR="0" lvl="5" algn="ctr" rtl="0">
              <a:lnSpc>
                <a:spcPct val="100000"/>
              </a:lnSpc>
              <a:spcBef>
                <a:spcPts val="0"/>
              </a:spcBef>
              <a:spcAft>
                <a:spcPts val="0"/>
              </a:spcAft>
              <a:buClr>
                <a:schemeClr val="accent6"/>
              </a:buClr>
              <a:buSzPts val="9000"/>
              <a:buFont typeface="Chelsea Market"/>
              <a:buNone/>
              <a:defRPr sz="9000" b="0" i="0" u="none" strike="noStrike" cap="none">
                <a:solidFill>
                  <a:schemeClr val="accent6"/>
                </a:solidFill>
                <a:latin typeface="Chelsea Market"/>
                <a:ea typeface="Chelsea Market"/>
                <a:cs typeface="Chelsea Market"/>
                <a:sym typeface="Chelsea Market"/>
              </a:defRPr>
            </a:lvl6pPr>
            <a:lvl7pPr marR="0" lvl="6" algn="ctr" rtl="0">
              <a:lnSpc>
                <a:spcPct val="100000"/>
              </a:lnSpc>
              <a:spcBef>
                <a:spcPts val="0"/>
              </a:spcBef>
              <a:spcAft>
                <a:spcPts val="0"/>
              </a:spcAft>
              <a:buClr>
                <a:schemeClr val="accent6"/>
              </a:buClr>
              <a:buSzPts val="9000"/>
              <a:buFont typeface="Chelsea Market"/>
              <a:buNone/>
              <a:defRPr sz="9000" b="0" i="0" u="none" strike="noStrike" cap="none">
                <a:solidFill>
                  <a:schemeClr val="accent6"/>
                </a:solidFill>
                <a:latin typeface="Chelsea Market"/>
                <a:ea typeface="Chelsea Market"/>
                <a:cs typeface="Chelsea Market"/>
                <a:sym typeface="Chelsea Market"/>
              </a:defRPr>
            </a:lvl7pPr>
            <a:lvl8pPr marR="0" lvl="7" algn="ctr" rtl="0">
              <a:lnSpc>
                <a:spcPct val="100000"/>
              </a:lnSpc>
              <a:spcBef>
                <a:spcPts val="0"/>
              </a:spcBef>
              <a:spcAft>
                <a:spcPts val="0"/>
              </a:spcAft>
              <a:buClr>
                <a:schemeClr val="accent6"/>
              </a:buClr>
              <a:buSzPts val="9000"/>
              <a:buFont typeface="Chelsea Market"/>
              <a:buNone/>
              <a:defRPr sz="9000" b="0" i="0" u="none" strike="noStrike" cap="none">
                <a:solidFill>
                  <a:schemeClr val="accent6"/>
                </a:solidFill>
                <a:latin typeface="Chelsea Market"/>
                <a:ea typeface="Chelsea Market"/>
                <a:cs typeface="Chelsea Market"/>
                <a:sym typeface="Chelsea Market"/>
              </a:defRPr>
            </a:lvl8pPr>
            <a:lvl9pPr marR="0" lvl="8" algn="ctr" rtl="0">
              <a:lnSpc>
                <a:spcPct val="100000"/>
              </a:lnSpc>
              <a:spcBef>
                <a:spcPts val="0"/>
              </a:spcBef>
              <a:spcAft>
                <a:spcPts val="0"/>
              </a:spcAft>
              <a:buClr>
                <a:schemeClr val="accent6"/>
              </a:buClr>
              <a:buSzPts val="9000"/>
              <a:buFont typeface="Chelsea Market"/>
              <a:buNone/>
              <a:defRPr sz="9000" b="0" i="0" u="none" strike="noStrike" cap="none">
                <a:solidFill>
                  <a:schemeClr val="accent6"/>
                </a:solidFill>
                <a:latin typeface="Chelsea Market"/>
                <a:ea typeface="Chelsea Market"/>
                <a:cs typeface="Chelsea Market"/>
                <a:sym typeface="Chelsea Market"/>
              </a:defRPr>
            </a:lvl9pPr>
          </a:lstStyle>
          <a:p>
            <a:pPr>
              <a:buSzPts val="7000"/>
            </a:pPr>
            <a:r>
              <a:rPr lang="en-US" sz="4400" b="1" dirty="0">
                <a:solidFill>
                  <a:schemeClr val="bg1"/>
                </a:solidFill>
                <a:latin typeface="+mn-lt"/>
              </a:rPr>
              <a:t>SMART SMOKE DETECTOR FOR SMOKING AREA</a:t>
            </a:r>
            <a:endParaRPr lang="en-US" sz="13800" dirty="0">
              <a:solidFill>
                <a:schemeClr val="bg1"/>
              </a:solidFill>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pic>
        <p:nvPicPr>
          <p:cNvPr id="31" name="Google Shape;31;p2" descr="Si Paling Belajar | MySkill"/>
          <p:cNvPicPr preferRelativeResize="0"/>
          <p:nvPr/>
        </p:nvPicPr>
        <p:blipFill rotWithShape="1">
          <a:blip r:embed="rId3">
            <a:alphaModFix/>
          </a:blip>
          <a:srcRect/>
          <a:stretch/>
        </p:blipFill>
        <p:spPr>
          <a:xfrm>
            <a:off x="10476039" y="6003110"/>
            <a:ext cx="1293164" cy="449062"/>
          </a:xfrm>
          <a:prstGeom prst="rect">
            <a:avLst/>
          </a:prstGeom>
          <a:noFill/>
          <a:ln>
            <a:noFill/>
          </a:ln>
        </p:spPr>
      </p:pic>
      <p:sp>
        <p:nvSpPr>
          <p:cNvPr id="4" name="TextBox 3">
            <a:extLst>
              <a:ext uri="{FF2B5EF4-FFF2-40B4-BE49-F238E27FC236}">
                <a16:creationId xmlns:a16="http://schemas.microsoft.com/office/drawing/2014/main" id="{9A7BE31C-8112-1E85-F1ED-6C98F7A9B478}"/>
              </a:ext>
            </a:extLst>
          </p:cNvPr>
          <p:cNvSpPr txBox="1"/>
          <p:nvPr/>
        </p:nvSpPr>
        <p:spPr>
          <a:xfrm>
            <a:off x="654473" y="466860"/>
            <a:ext cx="9821566" cy="461665"/>
          </a:xfrm>
          <a:prstGeom prst="rect">
            <a:avLst/>
          </a:prstGeom>
          <a:solidFill>
            <a:schemeClr val="bg1"/>
          </a:solidFill>
        </p:spPr>
        <p:txBody>
          <a:bodyPr wrap="square" rtlCol="0">
            <a:spAutoFit/>
          </a:bodyPr>
          <a:lstStyle/>
          <a:p>
            <a:pPr marL="342900" indent="-342900">
              <a:buFont typeface="Arial" panose="020B0604020202020204" pitchFamily="34" charset="0"/>
              <a:buChar char="•"/>
            </a:pPr>
            <a:r>
              <a:rPr lang="en-ID" sz="2400" b="1" i="0" dirty="0">
                <a:solidFill>
                  <a:srgbClr val="0A98A4"/>
                </a:solidFill>
                <a:effectLst/>
                <a:latin typeface="+mn-lt"/>
              </a:rPr>
              <a:t>MASALAH, BATASAN MASALAH, RUMUSAN MASALAH</a:t>
            </a:r>
            <a:endParaRPr lang="en-US" sz="1800" b="1" dirty="0">
              <a:solidFill>
                <a:srgbClr val="0A98A4"/>
              </a:solidFill>
              <a:latin typeface="+mn-lt"/>
            </a:endParaRPr>
          </a:p>
        </p:txBody>
      </p:sp>
      <p:sp>
        <p:nvSpPr>
          <p:cNvPr id="7" name="TextBox 6">
            <a:extLst>
              <a:ext uri="{FF2B5EF4-FFF2-40B4-BE49-F238E27FC236}">
                <a16:creationId xmlns:a16="http://schemas.microsoft.com/office/drawing/2014/main" id="{E66A16AF-6E88-81D2-3C35-BDDE90E9FA4F}"/>
              </a:ext>
            </a:extLst>
          </p:cNvPr>
          <p:cNvSpPr txBox="1"/>
          <p:nvPr/>
        </p:nvSpPr>
        <p:spPr>
          <a:xfrm>
            <a:off x="654471" y="1191936"/>
            <a:ext cx="10986147" cy="2246769"/>
          </a:xfrm>
          <a:prstGeom prst="rect">
            <a:avLst/>
          </a:prstGeom>
          <a:solidFill>
            <a:srgbClr val="0A98A4"/>
          </a:solidFill>
        </p:spPr>
        <p:txBody>
          <a:bodyPr wrap="square">
            <a:spAutoFit/>
          </a:bodyPr>
          <a:lstStyle/>
          <a:p>
            <a:pPr algn="just"/>
            <a:r>
              <a:rPr lang="en-ID" sz="2000" b="0" i="0" u="sng" dirty="0">
                <a:solidFill>
                  <a:schemeClr val="bg1"/>
                </a:solidFill>
                <a:effectLst/>
                <a:latin typeface="+mn-lt"/>
              </a:rPr>
              <a:t>BATASAN MASALAH:</a:t>
            </a:r>
          </a:p>
          <a:p>
            <a:pPr marL="342900" indent="-342900" algn="just">
              <a:buFont typeface="Arial" panose="020B0604020202020204" pitchFamily="34" charset="0"/>
              <a:buChar char="•"/>
            </a:pPr>
            <a:r>
              <a:rPr lang="en-ID" sz="2000" b="0" i="0" dirty="0">
                <a:solidFill>
                  <a:schemeClr val="bg1"/>
                </a:solidFill>
                <a:effectLst/>
                <a:latin typeface="+mn-lt"/>
              </a:rPr>
              <a:t>SISTEM DETEKSI ASAP CERDAS INI  DIRANCANG KHUSUS 	UNTUK AREA MEROKOK, SEPERTI RUANG MEROKOK DI DALAM 	GEDUNG ATAU AREA MEROKOK TERTUTUP.</a:t>
            </a:r>
          </a:p>
          <a:p>
            <a:pPr marL="342900" indent="-342900" algn="just">
              <a:buFont typeface="Arial" panose="020B0604020202020204" pitchFamily="34" charset="0"/>
              <a:buChar char="•"/>
            </a:pPr>
            <a:r>
              <a:rPr lang="sv-SE" sz="2000" b="0" i="0" dirty="0">
                <a:solidFill>
                  <a:schemeClr val="bg1"/>
                </a:solidFill>
                <a:effectLst/>
                <a:latin typeface="+mn-lt"/>
              </a:rPr>
              <a:t>SOLUSI INI AKAN BERFOKUS PADA </a:t>
            </a:r>
            <a:r>
              <a:rPr lang="sv-SE" sz="2000" dirty="0">
                <a:solidFill>
                  <a:schemeClr val="bg1"/>
                </a:solidFill>
                <a:latin typeface="+mn-lt"/>
              </a:rPr>
              <a:t>PENGURANGAN KETEBALAN ASAP PADA SMOKING AREA</a:t>
            </a:r>
            <a:r>
              <a:rPr lang="sv-SE" sz="2000" b="0" i="0" dirty="0">
                <a:solidFill>
                  <a:schemeClr val="bg1"/>
                </a:solidFill>
                <a:effectLst/>
                <a:latin typeface="+mn-lt"/>
              </a:rPr>
              <a:t> DAN MEMBERIKAN PERINGATAN DINI</a:t>
            </a:r>
            <a:r>
              <a:rPr lang="sv-SE" sz="2000" dirty="0">
                <a:solidFill>
                  <a:schemeClr val="bg1"/>
                </a:solidFill>
                <a:latin typeface="+mn-lt"/>
              </a:rPr>
              <a:t> TANPA</a:t>
            </a:r>
            <a:r>
              <a:rPr lang="sv-SE" sz="2000" b="0" i="0" dirty="0">
                <a:solidFill>
                  <a:schemeClr val="bg1"/>
                </a:solidFill>
                <a:effectLst/>
                <a:latin typeface="+mn-lt"/>
              </a:rPr>
              <a:t> MENGAKTIFKAN SISTEM PEMADAM KEBAKARAN SECARA OTOMATIS.</a:t>
            </a:r>
          </a:p>
        </p:txBody>
      </p:sp>
      <p:sp>
        <p:nvSpPr>
          <p:cNvPr id="9" name="TextBox 8">
            <a:extLst>
              <a:ext uri="{FF2B5EF4-FFF2-40B4-BE49-F238E27FC236}">
                <a16:creationId xmlns:a16="http://schemas.microsoft.com/office/drawing/2014/main" id="{D81C5B64-C94D-E017-5828-7ECEBC8CE6FE}"/>
              </a:ext>
            </a:extLst>
          </p:cNvPr>
          <p:cNvSpPr txBox="1"/>
          <p:nvPr/>
        </p:nvSpPr>
        <p:spPr>
          <a:xfrm>
            <a:off x="654470" y="3597523"/>
            <a:ext cx="10986147" cy="2246769"/>
          </a:xfrm>
          <a:prstGeom prst="rect">
            <a:avLst/>
          </a:prstGeom>
          <a:solidFill>
            <a:srgbClr val="0A98A4"/>
          </a:solidFill>
        </p:spPr>
        <p:txBody>
          <a:bodyPr wrap="square">
            <a:spAutoFit/>
          </a:bodyPr>
          <a:lstStyle/>
          <a:p>
            <a:pPr algn="just"/>
            <a:r>
              <a:rPr lang="en-ID" sz="2000" b="0" i="0" u="sng" dirty="0">
                <a:solidFill>
                  <a:schemeClr val="bg1"/>
                </a:solidFill>
                <a:effectLst/>
                <a:latin typeface="+mn-lt"/>
              </a:rPr>
              <a:t>RUMUSAN MASALAH:</a:t>
            </a:r>
          </a:p>
          <a:p>
            <a:pPr marL="285750" indent="-285750" algn="just">
              <a:buFont typeface="Arial" panose="020B0604020202020204" pitchFamily="34" charset="0"/>
              <a:buChar char="•"/>
            </a:pPr>
            <a:r>
              <a:rPr lang="en-ID" sz="2000" b="0" i="0" dirty="0">
                <a:solidFill>
                  <a:schemeClr val="bg1"/>
                </a:solidFill>
                <a:effectLst/>
                <a:latin typeface="+mn-lt"/>
              </a:rPr>
              <a:t>BAGAIMANA MERANCANG DAN MENGIMPLEMENTASIKAN SISTEM DETEKSI ASAP CERDAS (IOT) UNTUK AREA MEROKOK YANG EFEKTIF DAN ANDAL, YANG DAPAT MENDETEKSI ASAP DARI ROKOK DAN BAHAN BAKAR YANG TERBAKAR DENGAN CEPAT DAN AKURAT, MEMBERIKAN NOTIFIKASI REAL-TIME KEPADA PIHAK YANG BERWENANG, DAN MENGINTEGRASIKAN SENSOR DETEKSI ASAP, MODUL KOMUNIKASI IOT, DAN PERANGKAT LUNAK PENGOLAHAN DATA?</a:t>
            </a:r>
          </a:p>
        </p:txBody>
      </p:sp>
    </p:spTree>
    <p:extLst>
      <p:ext uri="{BB962C8B-B14F-4D97-AF65-F5344CB8AC3E}">
        <p14:creationId xmlns:p14="http://schemas.microsoft.com/office/powerpoint/2010/main" val="2529492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pic>
        <p:nvPicPr>
          <p:cNvPr id="31" name="Google Shape;31;p2" descr="Si Paling Belajar | MySkill"/>
          <p:cNvPicPr preferRelativeResize="0"/>
          <p:nvPr/>
        </p:nvPicPr>
        <p:blipFill rotWithShape="1">
          <a:blip r:embed="rId3">
            <a:alphaModFix/>
          </a:blip>
          <a:srcRect/>
          <a:stretch/>
        </p:blipFill>
        <p:spPr>
          <a:xfrm>
            <a:off x="10476039" y="6003110"/>
            <a:ext cx="1293164" cy="449062"/>
          </a:xfrm>
          <a:prstGeom prst="rect">
            <a:avLst/>
          </a:prstGeom>
          <a:noFill/>
          <a:ln>
            <a:noFill/>
          </a:ln>
        </p:spPr>
      </p:pic>
      <p:sp>
        <p:nvSpPr>
          <p:cNvPr id="4" name="TextBox 3">
            <a:extLst>
              <a:ext uri="{FF2B5EF4-FFF2-40B4-BE49-F238E27FC236}">
                <a16:creationId xmlns:a16="http://schemas.microsoft.com/office/drawing/2014/main" id="{9A7BE31C-8112-1E85-F1ED-6C98F7A9B478}"/>
              </a:ext>
            </a:extLst>
          </p:cNvPr>
          <p:cNvSpPr txBox="1"/>
          <p:nvPr/>
        </p:nvSpPr>
        <p:spPr>
          <a:xfrm>
            <a:off x="654473" y="466860"/>
            <a:ext cx="9821566" cy="461665"/>
          </a:xfrm>
          <a:prstGeom prst="rect">
            <a:avLst/>
          </a:prstGeom>
          <a:solidFill>
            <a:schemeClr val="bg1"/>
          </a:solidFill>
        </p:spPr>
        <p:txBody>
          <a:bodyPr wrap="square" rtlCol="0">
            <a:spAutoFit/>
          </a:bodyPr>
          <a:lstStyle/>
          <a:p>
            <a:pPr marL="342900" indent="-342900">
              <a:buFont typeface="Arial" panose="020B0604020202020204" pitchFamily="34" charset="0"/>
              <a:buChar char="•"/>
            </a:pPr>
            <a:r>
              <a:rPr lang="en-US" sz="2400" b="1" dirty="0">
                <a:solidFill>
                  <a:srgbClr val="0A98A4"/>
                </a:solidFill>
                <a:latin typeface="+mn-lt"/>
              </a:rPr>
              <a:t>RANCANGAN SISTEM SECARA GENERAL</a:t>
            </a:r>
            <a:endParaRPr lang="en-US" sz="1800" b="1" dirty="0">
              <a:solidFill>
                <a:srgbClr val="0A98A4"/>
              </a:solidFill>
              <a:latin typeface="+mn-lt"/>
            </a:endParaRPr>
          </a:p>
        </p:txBody>
      </p:sp>
      <p:pic>
        <p:nvPicPr>
          <p:cNvPr id="5" name="Picture 4">
            <a:extLst>
              <a:ext uri="{FF2B5EF4-FFF2-40B4-BE49-F238E27FC236}">
                <a16:creationId xmlns:a16="http://schemas.microsoft.com/office/drawing/2014/main" id="{32B2B82E-CD07-33BA-E2E6-D5F266529152}"/>
              </a:ext>
            </a:extLst>
          </p:cNvPr>
          <p:cNvPicPr>
            <a:picLocks noChangeAspect="1"/>
          </p:cNvPicPr>
          <p:nvPr/>
        </p:nvPicPr>
        <p:blipFill>
          <a:blip r:embed="rId4"/>
          <a:stretch>
            <a:fillRect/>
          </a:stretch>
        </p:blipFill>
        <p:spPr>
          <a:xfrm>
            <a:off x="1485626" y="1077456"/>
            <a:ext cx="8159259" cy="52391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48823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pic>
        <p:nvPicPr>
          <p:cNvPr id="31" name="Google Shape;31;p2" descr="Si Paling Belajar | MySkill"/>
          <p:cNvPicPr preferRelativeResize="0"/>
          <p:nvPr/>
        </p:nvPicPr>
        <p:blipFill rotWithShape="1">
          <a:blip r:embed="rId3">
            <a:alphaModFix/>
          </a:blip>
          <a:srcRect/>
          <a:stretch/>
        </p:blipFill>
        <p:spPr>
          <a:xfrm>
            <a:off x="10476039" y="6003110"/>
            <a:ext cx="1293164" cy="449062"/>
          </a:xfrm>
          <a:prstGeom prst="rect">
            <a:avLst/>
          </a:prstGeom>
          <a:noFill/>
          <a:ln>
            <a:noFill/>
          </a:ln>
        </p:spPr>
      </p:pic>
      <p:sp>
        <p:nvSpPr>
          <p:cNvPr id="4" name="TextBox 3">
            <a:extLst>
              <a:ext uri="{FF2B5EF4-FFF2-40B4-BE49-F238E27FC236}">
                <a16:creationId xmlns:a16="http://schemas.microsoft.com/office/drawing/2014/main" id="{9A7BE31C-8112-1E85-F1ED-6C98F7A9B478}"/>
              </a:ext>
            </a:extLst>
          </p:cNvPr>
          <p:cNvSpPr txBox="1"/>
          <p:nvPr/>
        </p:nvSpPr>
        <p:spPr>
          <a:xfrm>
            <a:off x="654473" y="466860"/>
            <a:ext cx="10986146" cy="461665"/>
          </a:xfrm>
          <a:prstGeom prst="rect">
            <a:avLst/>
          </a:prstGeom>
          <a:solidFill>
            <a:schemeClr val="bg1"/>
          </a:solidFill>
        </p:spPr>
        <p:txBody>
          <a:bodyPr wrap="square" rtlCol="0">
            <a:spAutoFit/>
          </a:bodyPr>
          <a:lstStyle/>
          <a:p>
            <a:pPr marL="342900" indent="-342900">
              <a:buFont typeface="Arial" panose="020B0604020202020204" pitchFamily="34" charset="0"/>
              <a:buChar char="•"/>
            </a:pPr>
            <a:r>
              <a:rPr lang="en-ID" sz="2400" b="1" i="0" dirty="0">
                <a:solidFill>
                  <a:srgbClr val="0A98A4"/>
                </a:solidFill>
                <a:effectLst/>
                <a:latin typeface="+mn-lt"/>
              </a:rPr>
              <a:t>KEUNIKAN YANG DIBERIKAN</a:t>
            </a:r>
            <a:endParaRPr lang="en-US" sz="1800" b="1" dirty="0">
              <a:solidFill>
                <a:srgbClr val="0A98A4"/>
              </a:solidFill>
              <a:latin typeface="+mn-lt"/>
            </a:endParaRPr>
          </a:p>
        </p:txBody>
      </p:sp>
      <p:sp>
        <p:nvSpPr>
          <p:cNvPr id="7" name="TextBox 6">
            <a:extLst>
              <a:ext uri="{FF2B5EF4-FFF2-40B4-BE49-F238E27FC236}">
                <a16:creationId xmlns:a16="http://schemas.microsoft.com/office/drawing/2014/main" id="{E66A16AF-6E88-81D2-3C35-BDDE90E9FA4F}"/>
              </a:ext>
            </a:extLst>
          </p:cNvPr>
          <p:cNvSpPr txBox="1"/>
          <p:nvPr/>
        </p:nvSpPr>
        <p:spPr>
          <a:xfrm>
            <a:off x="654473" y="3328959"/>
            <a:ext cx="10986147" cy="2246769"/>
          </a:xfrm>
          <a:prstGeom prst="rect">
            <a:avLst/>
          </a:prstGeom>
          <a:solidFill>
            <a:srgbClr val="0A98A4"/>
          </a:solidFill>
        </p:spPr>
        <p:txBody>
          <a:bodyPr wrap="square">
            <a:spAutoFit/>
          </a:bodyPr>
          <a:lstStyle/>
          <a:p>
            <a:pPr algn="just"/>
            <a:r>
              <a:rPr lang="en-ID" sz="2000" b="0" i="0" dirty="0">
                <a:solidFill>
                  <a:schemeClr val="bg1"/>
                </a:solidFill>
                <a:effectLst/>
                <a:latin typeface="+mn-lt"/>
              </a:rPr>
              <a:t>LED UNTUK NOTIFIKASI KETEBALAN ASAP: MENGGUNAKAN LED SEBAGAI INDIKATOR KETEBALAN ASAP ROKOK MEMBERIKAN KEUNIKAN VISUAL YANG MUDAH DIPAHAMI. LED DIGUNAKAN DALAM BERBAGAI WARNA YANG BERBEDA UNTUK MENGINDIKASIKAN TINGKAT KEPADATAN ASAP ROKOK. MISALNYA, LED BERWARNA MERAH MENUNJUKKAN KETEBALAN ASAP YANG  SANGAT TEBAL. INI MEMBERIKAN INFORMASI VISUAL YANG JELAS KEPADA PENGGUNA TENTANG TINGKAT KEPADATAN ASAP DI SEKITAR DETEKTOR.</a:t>
            </a:r>
            <a:endParaRPr lang="sv-SE" sz="2000" b="0" i="0" dirty="0">
              <a:solidFill>
                <a:schemeClr val="bg1"/>
              </a:solidFill>
              <a:effectLst/>
              <a:latin typeface="+mn-lt"/>
            </a:endParaRPr>
          </a:p>
        </p:txBody>
      </p:sp>
      <p:grpSp>
        <p:nvGrpSpPr>
          <p:cNvPr id="11" name="Group 10">
            <a:extLst>
              <a:ext uri="{FF2B5EF4-FFF2-40B4-BE49-F238E27FC236}">
                <a16:creationId xmlns:a16="http://schemas.microsoft.com/office/drawing/2014/main" id="{41996FC0-6C6A-9518-4C72-6B3C9587586D}"/>
              </a:ext>
            </a:extLst>
          </p:cNvPr>
          <p:cNvGrpSpPr/>
          <p:nvPr/>
        </p:nvGrpSpPr>
        <p:grpSpPr>
          <a:xfrm>
            <a:off x="3162049" y="1119037"/>
            <a:ext cx="5867901" cy="2018398"/>
            <a:chOff x="3162048" y="4071777"/>
            <a:chExt cx="5867901" cy="2018398"/>
          </a:xfrm>
        </p:grpSpPr>
        <p:sp>
          <p:nvSpPr>
            <p:cNvPr id="2" name="Oval 1">
              <a:extLst>
                <a:ext uri="{FF2B5EF4-FFF2-40B4-BE49-F238E27FC236}">
                  <a16:creationId xmlns:a16="http://schemas.microsoft.com/office/drawing/2014/main" id="{612F5D3A-DFA9-A7BC-D2A6-3F7185E6DD6A}"/>
                </a:ext>
              </a:extLst>
            </p:cNvPr>
            <p:cNvSpPr/>
            <p:nvPr/>
          </p:nvSpPr>
          <p:spPr>
            <a:xfrm>
              <a:off x="3277457" y="4071777"/>
              <a:ext cx="1500027" cy="14619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Oval 2">
              <a:extLst>
                <a:ext uri="{FF2B5EF4-FFF2-40B4-BE49-F238E27FC236}">
                  <a16:creationId xmlns:a16="http://schemas.microsoft.com/office/drawing/2014/main" id="{F1A82371-28E2-B8E3-54E5-5F818DC06269}"/>
                </a:ext>
              </a:extLst>
            </p:cNvPr>
            <p:cNvSpPr/>
            <p:nvPr/>
          </p:nvSpPr>
          <p:spPr>
            <a:xfrm>
              <a:off x="5345986" y="4071777"/>
              <a:ext cx="1500027" cy="1461932"/>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 name="Oval 4">
              <a:extLst>
                <a:ext uri="{FF2B5EF4-FFF2-40B4-BE49-F238E27FC236}">
                  <a16:creationId xmlns:a16="http://schemas.microsoft.com/office/drawing/2014/main" id="{450561E6-3437-430E-52A5-870B2416EA52}"/>
                </a:ext>
              </a:extLst>
            </p:cNvPr>
            <p:cNvSpPr/>
            <p:nvPr/>
          </p:nvSpPr>
          <p:spPr>
            <a:xfrm>
              <a:off x="7414515" y="4071777"/>
              <a:ext cx="1500027" cy="146193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TextBox 5">
              <a:extLst>
                <a:ext uri="{FF2B5EF4-FFF2-40B4-BE49-F238E27FC236}">
                  <a16:creationId xmlns:a16="http://schemas.microsoft.com/office/drawing/2014/main" id="{5ED7E4B6-7680-6B74-CF01-8D7A41B8BB12}"/>
                </a:ext>
              </a:extLst>
            </p:cNvPr>
            <p:cNvSpPr txBox="1"/>
            <p:nvPr/>
          </p:nvSpPr>
          <p:spPr>
            <a:xfrm>
              <a:off x="3162048" y="5689483"/>
              <a:ext cx="1730843" cy="400692"/>
            </a:xfrm>
            <a:prstGeom prst="rect">
              <a:avLst/>
            </a:prstGeom>
            <a:solidFill>
              <a:srgbClr val="0A98A4"/>
            </a:solidFill>
          </p:spPr>
          <p:txBody>
            <a:bodyPr wrap="square">
              <a:spAutoFit/>
            </a:bodyPr>
            <a:lstStyle/>
            <a:p>
              <a:pPr algn="ctr"/>
              <a:r>
                <a:rPr lang="sv-SE" sz="2000" b="0" i="0" dirty="0">
                  <a:solidFill>
                    <a:schemeClr val="bg1"/>
                  </a:solidFill>
                  <a:effectLst/>
                  <a:latin typeface="+mn-lt"/>
                </a:rPr>
                <a:t>DANGER</a:t>
              </a:r>
            </a:p>
          </p:txBody>
        </p:sp>
        <p:sp>
          <p:nvSpPr>
            <p:cNvPr id="8" name="TextBox 7">
              <a:extLst>
                <a:ext uri="{FF2B5EF4-FFF2-40B4-BE49-F238E27FC236}">
                  <a16:creationId xmlns:a16="http://schemas.microsoft.com/office/drawing/2014/main" id="{2F76FE65-F4C7-4340-66CF-E790A47AC953}"/>
                </a:ext>
              </a:extLst>
            </p:cNvPr>
            <p:cNvSpPr txBox="1"/>
            <p:nvPr/>
          </p:nvSpPr>
          <p:spPr>
            <a:xfrm>
              <a:off x="5230577" y="5689483"/>
              <a:ext cx="1730843" cy="400692"/>
            </a:xfrm>
            <a:prstGeom prst="rect">
              <a:avLst/>
            </a:prstGeom>
            <a:solidFill>
              <a:srgbClr val="0A98A4"/>
            </a:solidFill>
          </p:spPr>
          <p:txBody>
            <a:bodyPr wrap="square">
              <a:spAutoFit/>
            </a:bodyPr>
            <a:lstStyle/>
            <a:p>
              <a:pPr algn="ctr"/>
              <a:r>
                <a:rPr lang="sv-SE" sz="2000" b="0" i="0" dirty="0">
                  <a:solidFill>
                    <a:schemeClr val="bg1"/>
                  </a:solidFill>
                  <a:effectLst/>
                  <a:latin typeface="+mn-lt"/>
                </a:rPr>
                <a:t>WARNING</a:t>
              </a:r>
            </a:p>
          </p:txBody>
        </p:sp>
        <p:sp>
          <p:nvSpPr>
            <p:cNvPr id="10" name="TextBox 9">
              <a:extLst>
                <a:ext uri="{FF2B5EF4-FFF2-40B4-BE49-F238E27FC236}">
                  <a16:creationId xmlns:a16="http://schemas.microsoft.com/office/drawing/2014/main" id="{CF5A8642-3770-6C4A-34BA-4F0B32D1FC2C}"/>
                </a:ext>
              </a:extLst>
            </p:cNvPr>
            <p:cNvSpPr txBox="1"/>
            <p:nvPr/>
          </p:nvSpPr>
          <p:spPr>
            <a:xfrm>
              <a:off x="7299106" y="5689483"/>
              <a:ext cx="1730843" cy="400692"/>
            </a:xfrm>
            <a:prstGeom prst="rect">
              <a:avLst/>
            </a:prstGeom>
            <a:solidFill>
              <a:srgbClr val="0A98A4"/>
            </a:solidFill>
          </p:spPr>
          <p:txBody>
            <a:bodyPr wrap="square">
              <a:spAutoFit/>
            </a:bodyPr>
            <a:lstStyle/>
            <a:p>
              <a:pPr algn="ctr"/>
              <a:r>
                <a:rPr lang="sv-SE" sz="2000" b="0" i="0" dirty="0">
                  <a:solidFill>
                    <a:schemeClr val="bg1"/>
                  </a:solidFill>
                  <a:effectLst/>
                  <a:latin typeface="+mn-lt"/>
                </a:rPr>
                <a:t>SAFE</a:t>
              </a:r>
            </a:p>
          </p:txBody>
        </p:sp>
      </p:grpSp>
    </p:spTree>
    <p:extLst>
      <p:ext uri="{BB962C8B-B14F-4D97-AF65-F5344CB8AC3E}">
        <p14:creationId xmlns:p14="http://schemas.microsoft.com/office/powerpoint/2010/main" val="2385199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pic>
        <p:nvPicPr>
          <p:cNvPr id="31" name="Google Shape;31;p2" descr="Si Paling Belajar | MySkill"/>
          <p:cNvPicPr preferRelativeResize="0"/>
          <p:nvPr/>
        </p:nvPicPr>
        <p:blipFill rotWithShape="1">
          <a:blip r:embed="rId3">
            <a:alphaModFix/>
          </a:blip>
          <a:srcRect/>
          <a:stretch/>
        </p:blipFill>
        <p:spPr>
          <a:xfrm>
            <a:off x="10476039" y="6003110"/>
            <a:ext cx="1293164" cy="449062"/>
          </a:xfrm>
          <a:prstGeom prst="rect">
            <a:avLst/>
          </a:prstGeom>
          <a:noFill/>
          <a:ln>
            <a:noFill/>
          </a:ln>
        </p:spPr>
      </p:pic>
      <p:sp>
        <p:nvSpPr>
          <p:cNvPr id="4" name="TextBox 3">
            <a:extLst>
              <a:ext uri="{FF2B5EF4-FFF2-40B4-BE49-F238E27FC236}">
                <a16:creationId xmlns:a16="http://schemas.microsoft.com/office/drawing/2014/main" id="{9A7BE31C-8112-1E85-F1ED-6C98F7A9B478}"/>
              </a:ext>
            </a:extLst>
          </p:cNvPr>
          <p:cNvSpPr txBox="1"/>
          <p:nvPr/>
        </p:nvSpPr>
        <p:spPr>
          <a:xfrm>
            <a:off x="654473" y="466860"/>
            <a:ext cx="10986146" cy="461665"/>
          </a:xfrm>
          <a:prstGeom prst="rect">
            <a:avLst/>
          </a:prstGeom>
          <a:solidFill>
            <a:schemeClr val="bg1"/>
          </a:solidFill>
        </p:spPr>
        <p:txBody>
          <a:bodyPr wrap="square" rtlCol="0">
            <a:spAutoFit/>
          </a:bodyPr>
          <a:lstStyle/>
          <a:p>
            <a:pPr marL="342900" indent="-342900">
              <a:buFont typeface="Arial" panose="020B0604020202020204" pitchFamily="34" charset="0"/>
              <a:buChar char="•"/>
            </a:pPr>
            <a:r>
              <a:rPr lang="en-ID" sz="2400" b="1" i="0" dirty="0">
                <a:solidFill>
                  <a:srgbClr val="0A98A4"/>
                </a:solidFill>
                <a:effectLst/>
                <a:latin typeface="+mn-lt"/>
              </a:rPr>
              <a:t>KEUNIKAN YANG DIBERIKAN</a:t>
            </a:r>
            <a:endParaRPr lang="en-US" sz="1800" b="1" dirty="0">
              <a:solidFill>
                <a:srgbClr val="0A98A4"/>
              </a:solidFill>
              <a:latin typeface="+mn-lt"/>
            </a:endParaRPr>
          </a:p>
        </p:txBody>
      </p:sp>
      <p:sp>
        <p:nvSpPr>
          <p:cNvPr id="7" name="TextBox 6">
            <a:extLst>
              <a:ext uri="{FF2B5EF4-FFF2-40B4-BE49-F238E27FC236}">
                <a16:creationId xmlns:a16="http://schemas.microsoft.com/office/drawing/2014/main" id="{E66A16AF-6E88-81D2-3C35-BDDE90E9FA4F}"/>
              </a:ext>
            </a:extLst>
          </p:cNvPr>
          <p:cNvSpPr txBox="1"/>
          <p:nvPr/>
        </p:nvSpPr>
        <p:spPr>
          <a:xfrm>
            <a:off x="654473" y="3648625"/>
            <a:ext cx="10986147" cy="2246769"/>
          </a:xfrm>
          <a:prstGeom prst="rect">
            <a:avLst/>
          </a:prstGeom>
          <a:solidFill>
            <a:srgbClr val="0A98A4"/>
          </a:solidFill>
        </p:spPr>
        <p:txBody>
          <a:bodyPr wrap="square">
            <a:spAutoFit/>
          </a:bodyPr>
          <a:lstStyle/>
          <a:p>
            <a:pPr algn="just"/>
            <a:r>
              <a:rPr lang="en-ID" sz="2000" b="0" i="0" dirty="0">
                <a:solidFill>
                  <a:schemeClr val="bg1"/>
                </a:solidFill>
                <a:effectLst/>
                <a:latin typeface="+mn-lt"/>
              </a:rPr>
              <a:t>BLOWER SEBAGAI PENGHISAP ASAP: PENGGUNAAN BLOWER SEBAGAI PENGHISAP ASAP ROKOK ADALAH KEUNIKAN YANG MEMBEDAKAN PROYEK INI DARI DETEKTOR ASAP KONVENSIONAL. BLOWER YANG TERPASANG PADA DETEKTOR DAPAT SECARA AKTIF MENGHISAP ASAP ROKOK DARI AREA MEROKOK, MENGURANGI PENYEBARANNYA KE LINGKUNGAN SEKITAR. HAL INI MEMBANTU MENJAGA KEBERSIHAN UDARA DI SEKITAR AREA MEROKOK DAN MENGURANGI RISIKO MASUKNYA ASAP KE RUANGAN LAIN..</a:t>
            </a:r>
            <a:endParaRPr lang="sv-SE" sz="2000" b="0" i="0" dirty="0">
              <a:solidFill>
                <a:schemeClr val="bg1"/>
              </a:solidFill>
              <a:effectLst/>
              <a:latin typeface="+mn-lt"/>
            </a:endParaRPr>
          </a:p>
        </p:txBody>
      </p:sp>
      <p:pic>
        <p:nvPicPr>
          <p:cNvPr id="11" name="Picture 10">
            <a:extLst>
              <a:ext uri="{FF2B5EF4-FFF2-40B4-BE49-F238E27FC236}">
                <a16:creationId xmlns:a16="http://schemas.microsoft.com/office/drawing/2014/main" id="{02601A35-A25A-F76E-98C7-1C2201C9F130}"/>
              </a:ext>
            </a:extLst>
          </p:cNvPr>
          <p:cNvPicPr>
            <a:picLocks noChangeAspect="1"/>
          </p:cNvPicPr>
          <p:nvPr/>
        </p:nvPicPr>
        <p:blipFill>
          <a:blip r:embed="rId4"/>
          <a:stretch>
            <a:fillRect/>
          </a:stretch>
        </p:blipFill>
        <p:spPr>
          <a:xfrm>
            <a:off x="3791164" y="997867"/>
            <a:ext cx="4609672" cy="2581416"/>
          </a:xfrm>
          <a:prstGeom prst="rect">
            <a:avLst/>
          </a:prstGeom>
        </p:spPr>
      </p:pic>
    </p:spTree>
    <p:extLst>
      <p:ext uri="{BB962C8B-B14F-4D97-AF65-F5344CB8AC3E}">
        <p14:creationId xmlns:p14="http://schemas.microsoft.com/office/powerpoint/2010/main" val="2915199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pic>
        <p:nvPicPr>
          <p:cNvPr id="31" name="Google Shape;31;p2" descr="Si Paling Belajar | MySkill"/>
          <p:cNvPicPr preferRelativeResize="0"/>
          <p:nvPr/>
        </p:nvPicPr>
        <p:blipFill rotWithShape="1">
          <a:blip r:embed="rId3">
            <a:alphaModFix/>
          </a:blip>
          <a:srcRect/>
          <a:stretch/>
        </p:blipFill>
        <p:spPr>
          <a:xfrm>
            <a:off x="10476039" y="6003110"/>
            <a:ext cx="1293164" cy="449062"/>
          </a:xfrm>
          <a:prstGeom prst="rect">
            <a:avLst/>
          </a:prstGeom>
          <a:noFill/>
          <a:ln>
            <a:noFill/>
          </a:ln>
        </p:spPr>
      </p:pic>
      <p:sp>
        <p:nvSpPr>
          <p:cNvPr id="2" name="TextBox 1">
            <a:extLst>
              <a:ext uri="{FF2B5EF4-FFF2-40B4-BE49-F238E27FC236}">
                <a16:creationId xmlns:a16="http://schemas.microsoft.com/office/drawing/2014/main" id="{113E64EF-E0E5-B123-9259-696CC24FBE78}"/>
              </a:ext>
            </a:extLst>
          </p:cNvPr>
          <p:cNvSpPr txBox="1"/>
          <p:nvPr/>
        </p:nvSpPr>
        <p:spPr>
          <a:xfrm>
            <a:off x="3240490" y="2962937"/>
            <a:ext cx="5711019" cy="1968658"/>
          </a:xfrm>
          <a:prstGeom prst="rect">
            <a:avLst/>
          </a:prstGeom>
          <a:solidFill>
            <a:schemeClr val="bg1"/>
          </a:solidFill>
        </p:spPr>
        <p:txBody>
          <a:bodyPr wrap="square" rtlCol="0">
            <a:spAutoFit/>
          </a:bodyPr>
          <a:lstStyle/>
          <a:p>
            <a:r>
              <a:rPr lang="en-US" sz="2400" dirty="0">
                <a:solidFill>
                  <a:srgbClr val="0A98A4"/>
                </a:solidFill>
              </a:rPr>
              <a:t>A43 - ALFITHO SATYA PRABASWARA</a:t>
            </a:r>
          </a:p>
          <a:p>
            <a:r>
              <a:rPr lang="en-US" sz="2400" dirty="0">
                <a:solidFill>
                  <a:srgbClr val="0A98A4"/>
                </a:solidFill>
              </a:rPr>
              <a:t>A37 - AYUNI SARI</a:t>
            </a:r>
            <a:endParaRPr lang="en-ID" sz="2400" dirty="0">
              <a:solidFill>
                <a:srgbClr val="0A98A4"/>
              </a:solidFill>
            </a:endParaRPr>
          </a:p>
          <a:p>
            <a:r>
              <a:rPr lang="en-ID" sz="2400" dirty="0">
                <a:solidFill>
                  <a:srgbClr val="0A98A4"/>
                </a:solidFill>
              </a:rPr>
              <a:t>A39 - AKBAR FADILA</a:t>
            </a:r>
          </a:p>
          <a:p>
            <a:r>
              <a:rPr lang="en-ID" sz="2400" dirty="0">
                <a:solidFill>
                  <a:srgbClr val="0A98A4"/>
                </a:solidFill>
              </a:rPr>
              <a:t>A40 - SITI INTAN CAHYA KEMUNING</a:t>
            </a:r>
          </a:p>
          <a:p>
            <a:r>
              <a:rPr lang="en-ID" sz="2400" dirty="0">
                <a:solidFill>
                  <a:srgbClr val="0A98A4"/>
                </a:solidFill>
              </a:rPr>
              <a:t>A44 - DANIA KIKI SANDIYA </a:t>
            </a:r>
            <a:endParaRPr lang="en-US" sz="2400" dirty="0">
              <a:solidFill>
                <a:srgbClr val="0A98A4"/>
              </a:solidFill>
            </a:endParaRPr>
          </a:p>
        </p:txBody>
      </p:sp>
      <p:sp>
        <p:nvSpPr>
          <p:cNvPr id="8" name="TextBox 7">
            <a:extLst>
              <a:ext uri="{FF2B5EF4-FFF2-40B4-BE49-F238E27FC236}">
                <a16:creationId xmlns:a16="http://schemas.microsoft.com/office/drawing/2014/main" id="{414086D6-4D30-DA24-98D9-274A5958E1F4}"/>
              </a:ext>
            </a:extLst>
          </p:cNvPr>
          <p:cNvSpPr txBox="1"/>
          <p:nvPr/>
        </p:nvSpPr>
        <p:spPr>
          <a:xfrm>
            <a:off x="3212037" y="1882438"/>
            <a:ext cx="5767926" cy="707886"/>
          </a:xfrm>
          <a:prstGeom prst="rect">
            <a:avLst/>
          </a:prstGeom>
          <a:solidFill>
            <a:srgbClr val="0A98A4"/>
          </a:solidFill>
        </p:spPr>
        <p:txBody>
          <a:bodyPr wrap="none" rtlCol="0">
            <a:spAutoFit/>
          </a:bodyPr>
          <a:lstStyle/>
          <a:p>
            <a:r>
              <a:rPr lang="en-US" sz="4000" dirty="0">
                <a:solidFill>
                  <a:schemeClr val="bg1"/>
                </a:solidFill>
                <a:latin typeface="+mn-lt"/>
              </a:rPr>
              <a:t>ANGGOTA KELOMPOK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pic>
        <p:nvPicPr>
          <p:cNvPr id="31" name="Google Shape;31;p2" descr="Si Paling Belajar | MySkill"/>
          <p:cNvPicPr preferRelativeResize="0"/>
          <p:nvPr/>
        </p:nvPicPr>
        <p:blipFill rotWithShape="1">
          <a:blip r:embed="rId3">
            <a:alphaModFix/>
          </a:blip>
          <a:srcRect/>
          <a:stretch/>
        </p:blipFill>
        <p:spPr>
          <a:xfrm>
            <a:off x="10476039" y="6003110"/>
            <a:ext cx="1293164" cy="449062"/>
          </a:xfrm>
          <a:prstGeom prst="rect">
            <a:avLst/>
          </a:prstGeom>
          <a:noFill/>
          <a:ln>
            <a:noFill/>
          </a:ln>
        </p:spPr>
      </p:pic>
      <p:sp>
        <p:nvSpPr>
          <p:cNvPr id="2" name="TextBox 1">
            <a:extLst>
              <a:ext uri="{FF2B5EF4-FFF2-40B4-BE49-F238E27FC236}">
                <a16:creationId xmlns:a16="http://schemas.microsoft.com/office/drawing/2014/main" id="{7236004F-1856-701F-3E1E-89C233BEC355}"/>
              </a:ext>
            </a:extLst>
          </p:cNvPr>
          <p:cNvSpPr txBox="1"/>
          <p:nvPr/>
        </p:nvSpPr>
        <p:spPr>
          <a:xfrm>
            <a:off x="3255318" y="3075057"/>
            <a:ext cx="5739072" cy="707886"/>
          </a:xfrm>
          <a:prstGeom prst="rect">
            <a:avLst/>
          </a:prstGeom>
          <a:solidFill>
            <a:srgbClr val="0A98A4"/>
          </a:solidFill>
        </p:spPr>
        <p:txBody>
          <a:bodyPr wrap="none" rtlCol="0">
            <a:spAutoFit/>
          </a:bodyPr>
          <a:lstStyle/>
          <a:p>
            <a:r>
              <a:rPr lang="en-US" sz="4000" b="1" dirty="0">
                <a:solidFill>
                  <a:schemeClr val="bg1"/>
                </a:solidFill>
              </a:rPr>
              <a:t>TUJUAN PROGRESS 1</a:t>
            </a:r>
          </a:p>
        </p:txBody>
      </p:sp>
    </p:spTree>
    <p:extLst>
      <p:ext uri="{BB962C8B-B14F-4D97-AF65-F5344CB8AC3E}">
        <p14:creationId xmlns:p14="http://schemas.microsoft.com/office/powerpoint/2010/main" val="3489153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pic>
        <p:nvPicPr>
          <p:cNvPr id="31" name="Google Shape;31;p2" descr="Si Paling Belajar | MySkill"/>
          <p:cNvPicPr preferRelativeResize="0"/>
          <p:nvPr/>
        </p:nvPicPr>
        <p:blipFill rotWithShape="1">
          <a:blip r:embed="rId3">
            <a:alphaModFix/>
          </a:blip>
          <a:srcRect/>
          <a:stretch/>
        </p:blipFill>
        <p:spPr>
          <a:xfrm>
            <a:off x="10476039" y="6003110"/>
            <a:ext cx="1293164" cy="449062"/>
          </a:xfrm>
          <a:prstGeom prst="rect">
            <a:avLst/>
          </a:prstGeom>
          <a:noFill/>
          <a:ln>
            <a:noFill/>
          </a:ln>
        </p:spPr>
      </p:pic>
      <p:sp>
        <p:nvSpPr>
          <p:cNvPr id="5" name="TextBox 4">
            <a:extLst>
              <a:ext uri="{FF2B5EF4-FFF2-40B4-BE49-F238E27FC236}">
                <a16:creationId xmlns:a16="http://schemas.microsoft.com/office/drawing/2014/main" id="{306D7605-7EA2-E277-1F08-573AC9249829}"/>
              </a:ext>
            </a:extLst>
          </p:cNvPr>
          <p:cNvSpPr txBox="1"/>
          <p:nvPr/>
        </p:nvSpPr>
        <p:spPr>
          <a:xfrm>
            <a:off x="810211" y="2325940"/>
            <a:ext cx="10571579" cy="461665"/>
          </a:xfrm>
          <a:prstGeom prst="rect">
            <a:avLst/>
          </a:prstGeom>
          <a:solidFill>
            <a:srgbClr val="0A98A4"/>
          </a:solidFill>
        </p:spPr>
        <p:txBody>
          <a:bodyPr wrap="square" rtlCol="0">
            <a:spAutoFit/>
          </a:bodyPr>
          <a:lstStyle/>
          <a:p>
            <a:pPr marL="342900" indent="-342900">
              <a:buFont typeface="Arial" panose="020B0604020202020204" pitchFamily="34" charset="0"/>
              <a:buChar char="•"/>
            </a:pPr>
            <a:r>
              <a:rPr lang="en-US" sz="2400" b="1" dirty="0">
                <a:solidFill>
                  <a:schemeClr val="bg1"/>
                </a:solidFill>
              </a:rPr>
              <a:t>MENENTUKAN ARAH PROJECT YANG DIKEMBANGKAN</a:t>
            </a:r>
          </a:p>
        </p:txBody>
      </p:sp>
      <p:sp>
        <p:nvSpPr>
          <p:cNvPr id="6" name="TextBox 5">
            <a:extLst>
              <a:ext uri="{FF2B5EF4-FFF2-40B4-BE49-F238E27FC236}">
                <a16:creationId xmlns:a16="http://schemas.microsoft.com/office/drawing/2014/main" id="{7384ACF8-9221-A7AB-E3EF-B177D0FDF033}"/>
              </a:ext>
            </a:extLst>
          </p:cNvPr>
          <p:cNvSpPr txBox="1"/>
          <p:nvPr/>
        </p:nvSpPr>
        <p:spPr>
          <a:xfrm>
            <a:off x="810211" y="3027219"/>
            <a:ext cx="10571580" cy="1323439"/>
          </a:xfrm>
          <a:prstGeom prst="rect">
            <a:avLst/>
          </a:prstGeom>
          <a:solidFill>
            <a:schemeClr val="bg1"/>
          </a:solidFill>
        </p:spPr>
        <p:txBody>
          <a:bodyPr wrap="square" rtlCol="0">
            <a:spAutoFit/>
          </a:bodyPr>
          <a:lstStyle/>
          <a:p>
            <a:pPr marL="342900" indent="-342900" algn="just">
              <a:buFont typeface="Arial" panose="020B0604020202020204" pitchFamily="34" charset="0"/>
              <a:buChar char="•"/>
            </a:pPr>
            <a:r>
              <a:rPr lang="en-US" sz="2000" dirty="0">
                <a:solidFill>
                  <a:srgbClr val="0A98A4"/>
                </a:solidFill>
                <a:latin typeface="+mn-lt"/>
              </a:rPr>
              <a:t>DALAM PROJECT INI KAMI BUAT DENGAN TUJUAN UNTUK MENGURANGI KETEBALAN ASAP ROKOK DALAM SMOKING AREA DAN JUGA INGIN </a:t>
            </a:r>
            <a:r>
              <a:rPr lang="en-ID" sz="2000" b="0" i="0" dirty="0">
                <a:solidFill>
                  <a:srgbClr val="0A98A4"/>
                </a:solidFill>
                <a:effectLst/>
                <a:latin typeface="+mn-lt"/>
              </a:rPr>
              <a:t>MENINGKATKAN KESADARAN AKAN BAHAYA ASAP ROKOK  SERTA PERLUNYA TINDAKAN PENCEGAHAN DI AREA MEROKOK</a:t>
            </a:r>
            <a:endParaRPr lang="en-US" sz="2000" dirty="0">
              <a:solidFill>
                <a:srgbClr val="0A98A4"/>
              </a:solidFill>
              <a:latin typeface="+mn-lt"/>
            </a:endParaRPr>
          </a:p>
        </p:txBody>
      </p:sp>
    </p:spTree>
    <p:extLst>
      <p:ext uri="{BB962C8B-B14F-4D97-AF65-F5344CB8AC3E}">
        <p14:creationId xmlns:p14="http://schemas.microsoft.com/office/powerpoint/2010/main" val="1414496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pic>
        <p:nvPicPr>
          <p:cNvPr id="31" name="Google Shape;31;p2" descr="Si Paling Belajar | MySkill"/>
          <p:cNvPicPr preferRelativeResize="0"/>
          <p:nvPr/>
        </p:nvPicPr>
        <p:blipFill rotWithShape="1">
          <a:blip r:embed="rId3">
            <a:alphaModFix/>
          </a:blip>
          <a:srcRect/>
          <a:stretch/>
        </p:blipFill>
        <p:spPr>
          <a:xfrm>
            <a:off x="10476039" y="6003110"/>
            <a:ext cx="1293164" cy="449062"/>
          </a:xfrm>
          <a:prstGeom prst="rect">
            <a:avLst/>
          </a:prstGeom>
          <a:noFill/>
          <a:ln>
            <a:noFill/>
          </a:ln>
        </p:spPr>
      </p:pic>
      <p:sp>
        <p:nvSpPr>
          <p:cNvPr id="5" name="TextBox 4">
            <a:extLst>
              <a:ext uri="{FF2B5EF4-FFF2-40B4-BE49-F238E27FC236}">
                <a16:creationId xmlns:a16="http://schemas.microsoft.com/office/drawing/2014/main" id="{306D7605-7EA2-E277-1F08-573AC9249829}"/>
              </a:ext>
            </a:extLst>
          </p:cNvPr>
          <p:cNvSpPr txBox="1"/>
          <p:nvPr/>
        </p:nvSpPr>
        <p:spPr>
          <a:xfrm>
            <a:off x="1185217" y="2490326"/>
            <a:ext cx="9821566" cy="461665"/>
          </a:xfrm>
          <a:prstGeom prst="rect">
            <a:avLst/>
          </a:prstGeom>
          <a:solidFill>
            <a:schemeClr val="bg1"/>
          </a:solidFill>
        </p:spPr>
        <p:txBody>
          <a:bodyPr wrap="square" rtlCol="0">
            <a:spAutoFit/>
          </a:bodyPr>
          <a:lstStyle/>
          <a:p>
            <a:pPr marL="342900" indent="-342900">
              <a:buFont typeface="Arial" panose="020B0604020202020204" pitchFamily="34" charset="0"/>
              <a:buChar char="•"/>
            </a:pPr>
            <a:r>
              <a:rPr lang="en-ID" sz="2400" b="1" i="0" dirty="0">
                <a:solidFill>
                  <a:srgbClr val="0A98A4"/>
                </a:solidFill>
                <a:effectLst/>
                <a:latin typeface="+mn-lt"/>
              </a:rPr>
              <a:t>MEMAHAMI MASALAH YANG ADA DISEKITAR</a:t>
            </a:r>
            <a:endParaRPr lang="en-US" sz="1800" b="1" dirty="0">
              <a:solidFill>
                <a:srgbClr val="0A98A4"/>
              </a:solidFill>
              <a:latin typeface="+mn-lt"/>
            </a:endParaRPr>
          </a:p>
        </p:txBody>
      </p:sp>
      <p:sp>
        <p:nvSpPr>
          <p:cNvPr id="2" name="TextBox 1">
            <a:extLst>
              <a:ext uri="{FF2B5EF4-FFF2-40B4-BE49-F238E27FC236}">
                <a16:creationId xmlns:a16="http://schemas.microsoft.com/office/drawing/2014/main" id="{EFD56EE0-FB5C-FF08-3A64-2B637A29DB39}"/>
              </a:ext>
            </a:extLst>
          </p:cNvPr>
          <p:cNvSpPr txBox="1"/>
          <p:nvPr/>
        </p:nvSpPr>
        <p:spPr>
          <a:xfrm>
            <a:off x="1185217" y="3153707"/>
            <a:ext cx="9821566" cy="1015663"/>
          </a:xfrm>
          <a:prstGeom prst="rect">
            <a:avLst/>
          </a:prstGeom>
          <a:solidFill>
            <a:srgbClr val="0A98A4"/>
          </a:solidFill>
        </p:spPr>
        <p:txBody>
          <a:bodyPr wrap="square" rtlCol="0">
            <a:spAutoFit/>
          </a:bodyPr>
          <a:lstStyle/>
          <a:p>
            <a:pPr marL="342900" indent="-342900" algn="just">
              <a:buFont typeface="Arial" panose="020B0604020202020204" pitchFamily="34" charset="0"/>
              <a:buChar char="•"/>
            </a:pPr>
            <a:r>
              <a:rPr lang="en-US" sz="2000" b="0" i="0" dirty="0">
                <a:solidFill>
                  <a:schemeClr val="bg1"/>
                </a:solidFill>
                <a:effectLst/>
                <a:latin typeface="+mn-lt"/>
              </a:rPr>
              <a:t>SMOKING AREA SERING MENGALAMI PENINGKATAN KADAR ASAP ROKOK, YANG DAPAT BERDAMPAK NEGATIF PADA KESEHATAN PEROKOK PASIF DAN LINGKUNGAN SEKITAR.</a:t>
            </a:r>
            <a:endParaRPr lang="en-US" sz="2000" dirty="0">
              <a:solidFill>
                <a:schemeClr val="bg1"/>
              </a:solidFill>
              <a:latin typeface="+mn-lt"/>
            </a:endParaRPr>
          </a:p>
        </p:txBody>
      </p:sp>
    </p:spTree>
    <p:extLst>
      <p:ext uri="{BB962C8B-B14F-4D97-AF65-F5344CB8AC3E}">
        <p14:creationId xmlns:p14="http://schemas.microsoft.com/office/powerpoint/2010/main" val="1716649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pic>
        <p:nvPicPr>
          <p:cNvPr id="31" name="Google Shape;31;p2" descr="Si Paling Belajar | MySkill"/>
          <p:cNvPicPr preferRelativeResize="0"/>
          <p:nvPr/>
        </p:nvPicPr>
        <p:blipFill rotWithShape="1">
          <a:blip r:embed="rId3">
            <a:alphaModFix/>
          </a:blip>
          <a:srcRect/>
          <a:stretch/>
        </p:blipFill>
        <p:spPr>
          <a:xfrm>
            <a:off x="10476039" y="6003110"/>
            <a:ext cx="1293164" cy="449062"/>
          </a:xfrm>
          <a:prstGeom prst="rect">
            <a:avLst/>
          </a:prstGeom>
          <a:noFill/>
          <a:ln>
            <a:noFill/>
          </a:ln>
        </p:spPr>
      </p:pic>
      <p:sp>
        <p:nvSpPr>
          <p:cNvPr id="5" name="TextBox 4">
            <a:extLst>
              <a:ext uri="{FF2B5EF4-FFF2-40B4-BE49-F238E27FC236}">
                <a16:creationId xmlns:a16="http://schemas.microsoft.com/office/drawing/2014/main" id="{306D7605-7EA2-E277-1F08-573AC9249829}"/>
              </a:ext>
            </a:extLst>
          </p:cNvPr>
          <p:cNvSpPr txBox="1"/>
          <p:nvPr/>
        </p:nvSpPr>
        <p:spPr>
          <a:xfrm>
            <a:off x="1185217" y="1472237"/>
            <a:ext cx="9821566" cy="461665"/>
          </a:xfrm>
          <a:prstGeom prst="rect">
            <a:avLst/>
          </a:prstGeom>
          <a:solidFill>
            <a:schemeClr val="bg1"/>
          </a:solidFill>
        </p:spPr>
        <p:txBody>
          <a:bodyPr wrap="square" rtlCol="0">
            <a:spAutoFit/>
          </a:bodyPr>
          <a:lstStyle/>
          <a:p>
            <a:pPr marL="342900" indent="-342900">
              <a:buFont typeface="Arial" panose="020B0604020202020204" pitchFamily="34" charset="0"/>
              <a:buChar char="•"/>
            </a:pPr>
            <a:r>
              <a:rPr lang="en-ID" sz="2400" b="1" i="0" dirty="0">
                <a:solidFill>
                  <a:srgbClr val="0A98A4"/>
                </a:solidFill>
                <a:effectLst/>
                <a:latin typeface="+mn-lt"/>
              </a:rPr>
              <a:t>MAMPU MEMBUAT SOLUSI TERHADAP MASALAH</a:t>
            </a:r>
            <a:endParaRPr lang="en-US" sz="1800" b="1" dirty="0">
              <a:solidFill>
                <a:srgbClr val="0A98A4"/>
              </a:solidFill>
              <a:latin typeface="+mn-lt"/>
            </a:endParaRPr>
          </a:p>
        </p:txBody>
      </p:sp>
      <p:sp>
        <p:nvSpPr>
          <p:cNvPr id="2" name="TextBox 1">
            <a:extLst>
              <a:ext uri="{FF2B5EF4-FFF2-40B4-BE49-F238E27FC236}">
                <a16:creationId xmlns:a16="http://schemas.microsoft.com/office/drawing/2014/main" id="{EFD56EE0-FB5C-FF08-3A64-2B637A29DB39}"/>
              </a:ext>
            </a:extLst>
          </p:cNvPr>
          <p:cNvSpPr txBox="1"/>
          <p:nvPr/>
        </p:nvSpPr>
        <p:spPr>
          <a:xfrm>
            <a:off x="1185217" y="2131631"/>
            <a:ext cx="9821566" cy="2862322"/>
          </a:xfrm>
          <a:prstGeom prst="rect">
            <a:avLst/>
          </a:prstGeom>
          <a:solidFill>
            <a:srgbClr val="0A98A4"/>
          </a:solidFill>
        </p:spPr>
        <p:txBody>
          <a:bodyPr wrap="square" rtlCol="0">
            <a:spAutoFit/>
          </a:bodyPr>
          <a:lstStyle/>
          <a:p>
            <a:pPr marL="342900" indent="-342900" algn="just">
              <a:buFont typeface="Arial" panose="020B0604020202020204" pitchFamily="34" charset="0"/>
              <a:buChar char="•"/>
            </a:pPr>
            <a:r>
              <a:rPr lang="en-US" sz="2000" b="0" i="0" dirty="0">
                <a:solidFill>
                  <a:schemeClr val="bg1"/>
                </a:solidFill>
                <a:effectLst/>
                <a:latin typeface="+mn-lt"/>
              </a:rPr>
              <a:t>SOLUSI IOT: IMPLEMENTASIKAN SISTEM DETEKSI ASAP YANG TERHUBUNG DENGAN JARINGAN INTERNET OF THINGS (IOT). SENSOR ASAP YANG TERPASANG DI SMOKING AREA AKAN MENDETEKSI KEBERADAAN ASAP ROKOK. DATA YANG DIKUMPULKAN OLEH SENSOR DAPAT DIKIRIM KE PLATFORM IOT UNTUK PEMANTAUAN SECARA REAL-TIME. JIKA TINGKAT ASAP MELEBIHI BATAS YANG DITENTUKAN, MAKA SECARA OTOMATIS LED AKAN MEMBERIKAN NOTIFIKASI PERINGATAN KEPADA PEROKOK SERTA BLOWER AKAN SECARA OTOMATIS MENGHISAP ATAU MENGVAKUM ASAP ROKOK TERSEBUT.</a:t>
            </a:r>
            <a:endParaRPr lang="en-US" sz="2000" dirty="0">
              <a:solidFill>
                <a:schemeClr val="bg1"/>
              </a:solidFill>
              <a:latin typeface="+mn-lt"/>
            </a:endParaRPr>
          </a:p>
        </p:txBody>
      </p:sp>
    </p:spTree>
    <p:extLst>
      <p:ext uri="{BB962C8B-B14F-4D97-AF65-F5344CB8AC3E}">
        <p14:creationId xmlns:p14="http://schemas.microsoft.com/office/powerpoint/2010/main" val="597103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pic>
        <p:nvPicPr>
          <p:cNvPr id="31" name="Google Shape;31;p2" descr="Si Paling Belajar | MySkill"/>
          <p:cNvPicPr preferRelativeResize="0"/>
          <p:nvPr/>
        </p:nvPicPr>
        <p:blipFill rotWithShape="1">
          <a:blip r:embed="rId3">
            <a:alphaModFix/>
          </a:blip>
          <a:srcRect/>
          <a:stretch/>
        </p:blipFill>
        <p:spPr>
          <a:xfrm>
            <a:off x="10476039" y="6003110"/>
            <a:ext cx="1293164" cy="449062"/>
          </a:xfrm>
          <a:prstGeom prst="rect">
            <a:avLst/>
          </a:prstGeom>
          <a:noFill/>
          <a:ln>
            <a:noFill/>
          </a:ln>
        </p:spPr>
      </p:pic>
      <p:sp>
        <p:nvSpPr>
          <p:cNvPr id="2" name="TextBox 1">
            <a:extLst>
              <a:ext uri="{FF2B5EF4-FFF2-40B4-BE49-F238E27FC236}">
                <a16:creationId xmlns:a16="http://schemas.microsoft.com/office/drawing/2014/main" id="{7236004F-1856-701F-3E1E-89C233BEC355}"/>
              </a:ext>
            </a:extLst>
          </p:cNvPr>
          <p:cNvSpPr txBox="1"/>
          <p:nvPr/>
        </p:nvSpPr>
        <p:spPr>
          <a:xfrm>
            <a:off x="3255318" y="3075057"/>
            <a:ext cx="5453737" cy="707886"/>
          </a:xfrm>
          <a:prstGeom prst="rect">
            <a:avLst/>
          </a:prstGeom>
          <a:solidFill>
            <a:srgbClr val="0A98A4"/>
          </a:solidFill>
        </p:spPr>
        <p:txBody>
          <a:bodyPr wrap="none" rtlCol="0">
            <a:spAutoFit/>
          </a:bodyPr>
          <a:lstStyle/>
          <a:p>
            <a:r>
              <a:rPr lang="en-US" sz="4000" b="1" dirty="0">
                <a:solidFill>
                  <a:schemeClr val="bg1"/>
                </a:solidFill>
              </a:rPr>
              <a:t>TUGAS PROGRESS 1</a:t>
            </a:r>
          </a:p>
        </p:txBody>
      </p:sp>
    </p:spTree>
    <p:extLst>
      <p:ext uri="{BB962C8B-B14F-4D97-AF65-F5344CB8AC3E}">
        <p14:creationId xmlns:p14="http://schemas.microsoft.com/office/powerpoint/2010/main" val="3387896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pic>
        <p:nvPicPr>
          <p:cNvPr id="31" name="Google Shape;31;p2" descr="Si Paling Belajar | MySkill"/>
          <p:cNvPicPr preferRelativeResize="0"/>
          <p:nvPr/>
        </p:nvPicPr>
        <p:blipFill rotWithShape="1">
          <a:blip r:embed="rId3">
            <a:alphaModFix/>
          </a:blip>
          <a:srcRect/>
          <a:stretch/>
        </p:blipFill>
        <p:spPr>
          <a:xfrm>
            <a:off x="10476039" y="6003110"/>
            <a:ext cx="1293164" cy="449062"/>
          </a:xfrm>
          <a:prstGeom prst="rect">
            <a:avLst/>
          </a:prstGeom>
          <a:noFill/>
          <a:ln>
            <a:noFill/>
          </a:ln>
        </p:spPr>
      </p:pic>
      <p:pic>
        <p:nvPicPr>
          <p:cNvPr id="3" name="Picture 2">
            <a:extLst>
              <a:ext uri="{FF2B5EF4-FFF2-40B4-BE49-F238E27FC236}">
                <a16:creationId xmlns:a16="http://schemas.microsoft.com/office/drawing/2014/main" id="{CE812EF0-BDA2-41EB-1668-6A9D6F66B379}"/>
              </a:ext>
            </a:extLst>
          </p:cNvPr>
          <p:cNvPicPr>
            <a:picLocks noChangeAspect="1"/>
          </p:cNvPicPr>
          <p:nvPr/>
        </p:nvPicPr>
        <p:blipFill rotWithShape="1">
          <a:blip r:embed="rId4"/>
          <a:srcRect t="10636" b="7416"/>
          <a:stretch/>
        </p:blipFill>
        <p:spPr>
          <a:xfrm>
            <a:off x="656679" y="1105067"/>
            <a:ext cx="10465942" cy="48243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9A7BE31C-8112-1E85-F1ED-6C98F7A9B478}"/>
              </a:ext>
            </a:extLst>
          </p:cNvPr>
          <p:cNvSpPr txBox="1"/>
          <p:nvPr/>
        </p:nvSpPr>
        <p:spPr>
          <a:xfrm>
            <a:off x="654473" y="466860"/>
            <a:ext cx="10465942" cy="461665"/>
          </a:xfrm>
          <a:prstGeom prst="rect">
            <a:avLst/>
          </a:prstGeom>
          <a:solidFill>
            <a:schemeClr val="bg1"/>
          </a:solidFill>
        </p:spPr>
        <p:txBody>
          <a:bodyPr wrap="square" rtlCol="0">
            <a:spAutoFit/>
          </a:bodyPr>
          <a:lstStyle/>
          <a:p>
            <a:pPr marL="342900" indent="-342900">
              <a:buFont typeface="Arial" panose="020B0604020202020204" pitchFamily="34" charset="0"/>
              <a:buChar char="•"/>
            </a:pPr>
            <a:r>
              <a:rPr lang="en-ID" sz="2400" b="1" i="0" dirty="0">
                <a:solidFill>
                  <a:srgbClr val="0A98A4"/>
                </a:solidFill>
                <a:effectLst/>
                <a:latin typeface="+mn-lt"/>
              </a:rPr>
              <a:t>REPOSITORY TIM DI GITHUB UNTUK TUGAS AKHIR</a:t>
            </a:r>
            <a:endParaRPr lang="en-US" sz="1800" b="1" dirty="0">
              <a:solidFill>
                <a:srgbClr val="0A98A4"/>
              </a:solidFill>
              <a:latin typeface="+mn-lt"/>
            </a:endParaRPr>
          </a:p>
        </p:txBody>
      </p:sp>
    </p:spTree>
    <p:extLst>
      <p:ext uri="{BB962C8B-B14F-4D97-AF65-F5344CB8AC3E}">
        <p14:creationId xmlns:p14="http://schemas.microsoft.com/office/powerpoint/2010/main" val="1388061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pic>
        <p:nvPicPr>
          <p:cNvPr id="31" name="Google Shape;31;p2" descr="Si Paling Belajar | MySkill"/>
          <p:cNvPicPr preferRelativeResize="0"/>
          <p:nvPr/>
        </p:nvPicPr>
        <p:blipFill rotWithShape="1">
          <a:blip r:embed="rId3">
            <a:alphaModFix/>
          </a:blip>
          <a:srcRect/>
          <a:stretch/>
        </p:blipFill>
        <p:spPr>
          <a:xfrm>
            <a:off x="10476039" y="6003110"/>
            <a:ext cx="1293164" cy="449062"/>
          </a:xfrm>
          <a:prstGeom prst="rect">
            <a:avLst/>
          </a:prstGeom>
          <a:noFill/>
          <a:ln>
            <a:noFill/>
          </a:ln>
        </p:spPr>
      </p:pic>
      <p:sp>
        <p:nvSpPr>
          <p:cNvPr id="4" name="TextBox 3">
            <a:extLst>
              <a:ext uri="{FF2B5EF4-FFF2-40B4-BE49-F238E27FC236}">
                <a16:creationId xmlns:a16="http://schemas.microsoft.com/office/drawing/2014/main" id="{9A7BE31C-8112-1E85-F1ED-6C98F7A9B478}"/>
              </a:ext>
            </a:extLst>
          </p:cNvPr>
          <p:cNvSpPr txBox="1"/>
          <p:nvPr/>
        </p:nvSpPr>
        <p:spPr>
          <a:xfrm>
            <a:off x="654473" y="466860"/>
            <a:ext cx="10934598" cy="461665"/>
          </a:xfrm>
          <a:prstGeom prst="rect">
            <a:avLst/>
          </a:prstGeom>
          <a:solidFill>
            <a:schemeClr val="bg1"/>
          </a:solidFill>
        </p:spPr>
        <p:txBody>
          <a:bodyPr wrap="square" rtlCol="0">
            <a:spAutoFit/>
          </a:bodyPr>
          <a:lstStyle/>
          <a:p>
            <a:pPr marL="342900" indent="-342900">
              <a:buFont typeface="Arial" panose="020B0604020202020204" pitchFamily="34" charset="0"/>
              <a:buChar char="•"/>
            </a:pPr>
            <a:r>
              <a:rPr lang="en-ID" sz="2400" b="1" i="0" dirty="0">
                <a:solidFill>
                  <a:srgbClr val="0A98A4"/>
                </a:solidFill>
                <a:effectLst/>
                <a:latin typeface="+mn-lt"/>
              </a:rPr>
              <a:t>MASALAH, BATASAN MASALAH, RUMUSAN MASALAH</a:t>
            </a:r>
            <a:endParaRPr lang="en-US" sz="1800" b="1" dirty="0">
              <a:solidFill>
                <a:srgbClr val="0A98A4"/>
              </a:solidFill>
              <a:latin typeface="+mn-lt"/>
            </a:endParaRPr>
          </a:p>
        </p:txBody>
      </p:sp>
      <p:pic>
        <p:nvPicPr>
          <p:cNvPr id="10" name="Picture 9">
            <a:extLst>
              <a:ext uri="{FF2B5EF4-FFF2-40B4-BE49-F238E27FC236}">
                <a16:creationId xmlns:a16="http://schemas.microsoft.com/office/drawing/2014/main" id="{81FCC43D-6739-F38E-2994-A119738E31F1}"/>
              </a:ext>
            </a:extLst>
          </p:cNvPr>
          <p:cNvPicPr>
            <a:picLocks noChangeAspect="1"/>
          </p:cNvPicPr>
          <p:nvPr/>
        </p:nvPicPr>
        <p:blipFill>
          <a:blip r:embed="rId4"/>
          <a:stretch>
            <a:fillRect/>
          </a:stretch>
        </p:blipFill>
        <p:spPr>
          <a:xfrm>
            <a:off x="3004954" y="1067260"/>
            <a:ext cx="6182091" cy="3385431"/>
          </a:xfrm>
          <a:prstGeom prst="rect">
            <a:avLst/>
          </a:prstGeom>
        </p:spPr>
      </p:pic>
      <p:sp>
        <p:nvSpPr>
          <p:cNvPr id="11" name="TextBox 10">
            <a:extLst>
              <a:ext uri="{FF2B5EF4-FFF2-40B4-BE49-F238E27FC236}">
                <a16:creationId xmlns:a16="http://schemas.microsoft.com/office/drawing/2014/main" id="{B4133E73-AA3D-472E-3B72-847A4A663163}"/>
              </a:ext>
            </a:extLst>
          </p:cNvPr>
          <p:cNvSpPr txBox="1"/>
          <p:nvPr/>
        </p:nvSpPr>
        <p:spPr>
          <a:xfrm>
            <a:off x="602926" y="4591426"/>
            <a:ext cx="10986146" cy="1015663"/>
          </a:xfrm>
          <a:prstGeom prst="rect">
            <a:avLst/>
          </a:prstGeom>
          <a:solidFill>
            <a:srgbClr val="0A98A4"/>
          </a:solidFill>
        </p:spPr>
        <p:txBody>
          <a:bodyPr wrap="square">
            <a:spAutoFit/>
          </a:bodyPr>
          <a:lstStyle/>
          <a:p>
            <a:pPr algn="just"/>
            <a:r>
              <a:rPr lang="en-ID" sz="2000" b="0" i="0" u="sng" dirty="0">
                <a:solidFill>
                  <a:schemeClr val="bg1"/>
                </a:solidFill>
                <a:effectLst/>
                <a:latin typeface="+mn-lt"/>
              </a:rPr>
              <a:t>MASALAH :</a:t>
            </a:r>
          </a:p>
          <a:p>
            <a:pPr marL="342900" indent="-342900" algn="just">
              <a:buFont typeface="Arial" panose="020B0604020202020204" pitchFamily="34" charset="0"/>
              <a:buChar char="•"/>
            </a:pPr>
            <a:r>
              <a:rPr lang="en-ID" sz="2000" b="0" i="0" dirty="0">
                <a:solidFill>
                  <a:schemeClr val="bg1"/>
                </a:solidFill>
                <a:effectLst/>
                <a:latin typeface="+mn-lt"/>
              </a:rPr>
              <a:t>BAGAIMANA MERANCANG DAN MENGIMPLEMENTASIKAN SISTEM DETEKSI ASAP CERDAS (IOT) UNTUK AREA MEROKOK YANG EFEKTIF DAN ANDAL?</a:t>
            </a:r>
          </a:p>
        </p:txBody>
      </p:sp>
    </p:spTree>
    <p:extLst>
      <p:ext uri="{BB962C8B-B14F-4D97-AF65-F5344CB8AC3E}">
        <p14:creationId xmlns:p14="http://schemas.microsoft.com/office/powerpoint/2010/main" val="1811175108"/>
      </p:ext>
    </p:extLst>
  </p:cSld>
  <p:clrMapOvr>
    <a:masterClrMapping/>
  </p:clrMapOvr>
</p:sld>
</file>

<file path=ppt/theme/theme1.xml><?xml version="1.0" encoding="utf-8"?>
<a:theme xmlns:a="http://schemas.openxmlformats.org/drawingml/2006/main" name="SlidesMania">
  <a:themeElements>
    <a:clrScheme name="Simple Light">
      <a:dk1>
        <a:srgbClr val="000000"/>
      </a:dk1>
      <a:lt1>
        <a:srgbClr val="FFFFFF"/>
      </a:lt1>
      <a:dk2>
        <a:srgbClr val="3B3B3B"/>
      </a:dk2>
      <a:lt2>
        <a:srgbClr val="D8D8D8"/>
      </a:lt2>
      <a:accent1>
        <a:srgbClr val="E39AD2"/>
      </a:accent1>
      <a:accent2>
        <a:srgbClr val="FFC6AB"/>
      </a:accent2>
      <a:accent3>
        <a:srgbClr val="B1FFB5"/>
      </a:accent3>
      <a:accent4>
        <a:srgbClr val="8DDAE3"/>
      </a:accent4>
      <a:accent5>
        <a:srgbClr val="978CFA"/>
      </a:accent5>
      <a:accent6>
        <a:srgbClr val="F3F3F3"/>
      </a:accent6>
      <a:hlink>
        <a:srgbClr val="F6F6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631</TotalTime>
  <Words>473</Words>
  <Application>Microsoft Office PowerPoint</Application>
  <PresentationFormat>Widescreen</PresentationFormat>
  <Paragraphs>34</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Barlow Condensed</vt:lpstr>
      <vt:lpstr>Coming Soon</vt:lpstr>
      <vt:lpstr>Arial</vt:lpstr>
      <vt:lpstr>Chelsea Market</vt:lpstr>
      <vt:lpstr>SlidesMania</vt:lpstr>
      <vt:lpstr>KELOMPOK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TUGAS 16 A37-AYUNI SARI</dc:title>
  <dc:creator>AYUNI</dc:creator>
  <cp:lastModifiedBy>Ayuni Sari</cp:lastModifiedBy>
  <cp:revision>54</cp:revision>
  <dcterms:modified xsi:type="dcterms:W3CDTF">2023-05-19T11:48:52Z</dcterms:modified>
</cp:coreProperties>
</file>